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23"/>
  </p:notesMasterIdLst>
  <p:sldIdLst>
    <p:sldId id="256" r:id="rId2"/>
    <p:sldId id="257" r:id="rId3"/>
    <p:sldId id="265" r:id="rId4"/>
    <p:sldId id="266" r:id="rId5"/>
    <p:sldId id="258" r:id="rId6"/>
    <p:sldId id="267" r:id="rId7"/>
    <p:sldId id="271" r:id="rId8"/>
    <p:sldId id="279" r:id="rId9"/>
    <p:sldId id="259" r:id="rId10"/>
    <p:sldId id="268" r:id="rId11"/>
    <p:sldId id="269" r:id="rId12"/>
    <p:sldId id="270" r:id="rId13"/>
    <p:sldId id="262" r:id="rId14"/>
    <p:sldId id="263" r:id="rId15"/>
    <p:sldId id="276" r:id="rId16"/>
    <p:sldId id="278" r:id="rId17"/>
    <p:sldId id="275" r:id="rId18"/>
    <p:sldId id="277" r:id="rId19"/>
    <p:sldId id="274" r:id="rId20"/>
    <p:sldId id="273" r:id="rId21"/>
    <p:sldId id="264" r:id="rId22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16DA210-FB5B-4158-B5E0-FEB733F419BA}" styleName="Helle Formatvorlage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10A1B5D5-9B99-4C35-A422-299274C87663}" styleName="Mittlere Formatvorlage 1 - Akz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E171933-4619-4E11-9A3F-F7608DF75F80}" styleName="Mittlere Formatvorlage 1 - Akz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0E3FDE45-AF77-4B5C-9715-49D594BDF05E}" styleName="Helle Formatvorlage 1 - Akz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5163" autoAdjust="0"/>
  </p:normalViewPr>
  <p:slideViewPr>
    <p:cSldViewPr>
      <p:cViewPr varScale="1">
        <p:scale>
          <a:sx n="50" d="100"/>
          <a:sy n="50" d="100"/>
        </p:scale>
        <p:origin x="-173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62C0F9-8223-42AF-A4AC-7C41DD275921}" type="datetimeFigureOut">
              <a:rPr lang="de-DE" smtClean="0"/>
              <a:pPr/>
              <a:t>28.11.2011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2F78F7-20DA-43A0-9862-0B290C91ADA0}" type="slidenum">
              <a:rPr lang="de-DE" smtClean="0"/>
              <a:pPr/>
              <a:t>‹Nr.›</a:t>
            </a:fld>
            <a:endParaRPr lang="de-D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trollingportal.de/Fachinfo/Grundlagen/Kennzahlen/Eigenkapitalrent.html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firmenkunden.commerzbank.de/files/sector_reports/bb_druckgewerbe.pdf" TargetMode="External"/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Relationship Id="rId5" Type="http://schemas.openxmlformats.org/officeDocument/2006/relationships/hyperlink" Target="http://wenke.net/publishing/kompendium/zukunft_printmedien.pdf" TargetMode="External"/><Relationship Id="rId4" Type="http://schemas.openxmlformats.org/officeDocument/2006/relationships/hyperlink" Target="http://www.largeformat.de/Tipps-aus-der-Praxis/Die-Zukunft-der-grafischen-Industrie-ein-Ausblick" TargetMode="Externa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</a:t>
            </a:fld>
            <a:endParaRPr lang="de-DE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Kurzfrist M3</a:t>
            </a:r>
          </a:p>
          <a:p>
            <a:endParaRPr lang="de-DE" dirty="0" smtClean="0"/>
          </a:p>
          <a:p>
            <a:r>
              <a:rPr lang="de-DE" dirty="0" smtClean="0"/>
              <a:t>Jetzt</a:t>
            </a:r>
            <a:r>
              <a:rPr lang="de-DE" baseline="0" dirty="0" smtClean="0"/>
              <a:t> konnten wir neuen Grosskunden gewinnen </a:t>
            </a:r>
            <a:r>
              <a:rPr lang="de-DE" baseline="0" dirty="0" smtClean="0">
                <a:sym typeface="Wingdings" pitchFamily="2" charset="2"/>
              </a:rPr>
              <a:t> fragt jeden Tag 10.000Steuck nach, damit erhoeht sich Nachfrage taeglich von 18.000 auf ca. 28.000 Stueck</a:t>
            </a:r>
          </a:p>
          <a:p>
            <a:endParaRPr lang="de-DE" dirty="0" smtClean="0"/>
          </a:p>
          <a:p>
            <a:r>
              <a:rPr lang="de-DE" dirty="0" smtClean="0"/>
              <a:t>a) kurzfristiges</a:t>
            </a:r>
            <a:r>
              <a:rPr lang="de-DE" baseline="0" dirty="0" smtClean="0"/>
              <a:t> Szenario </a:t>
            </a:r>
            <a:r>
              <a:rPr lang="de-DE" baseline="0" dirty="0" smtClean="0">
                <a:sym typeface="Wingdings" pitchFamily="2" charset="2"/>
              </a:rPr>
              <a:t> Simulation von „Was Waere Wenn“ wir Maschine 3 anschaffen?</a:t>
            </a:r>
          </a:p>
          <a:p>
            <a:r>
              <a:rPr lang="de-DE" dirty="0" smtClean="0"/>
              <a:t>Dann:</a:t>
            </a:r>
            <a:r>
              <a:rPr lang="de-DE" baseline="0" dirty="0" smtClean="0"/>
              <a:t> 3 Maschinen, in 2 Schichten</a:t>
            </a:r>
          </a:p>
          <a:p>
            <a:r>
              <a:rPr lang="de-DE" baseline="0" dirty="0" smtClean="0"/>
              <a:t>Anzahl der produktiven MA erhoeht sich von 18 auf 26, admin. Personal bleibt gleich</a:t>
            </a:r>
          </a:p>
          <a:p>
            <a:r>
              <a:rPr lang="de-DE" baseline="0" dirty="0" smtClean="0"/>
              <a:t>Damit steigen Personalkosten auf 4.573 Euro/Tag (viel mehr Personal benoetigt) und Maschinenkosten auf 5.472 Euro/Tag (viel hoehere var. Kosten)</a:t>
            </a:r>
          </a:p>
          <a:p>
            <a:endParaRPr lang="de-DE" dirty="0" smtClean="0"/>
          </a:p>
          <a:p>
            <a:r>
              <a:rPr lang="de-DE" dirty="0" smtClean="0"/>
              <a:t>Maschinenauslastung steigt ebenfalls von 94,5 auf 98% (nicht nur groessere</a:t>
            </a:r>
            <a:r>
              <a:rPr lang="de-DE" baseline="0" dirty="0" smtClean="0"/>
              <a:t> Produktionsmenge auch mehr Ausschuss)</a:t>
            </a:r>
          </a:p>
          <a:p>
            <a:endParaRPr lang="de-DE" baseline="0" dirty="0" smtClean="0"/>
          </a:p>
          <a:p>
            <a:r>
              <a:rPr lang="de-DE" baseline="0" dirty="0" smtClean="0"/>
              <a:t>SIMULATION PREISAENDERUNG</a:t>
            </a:r>
          </a:p>
          <a:p>
            <a:endParaRPr lang="de-DE" baseline="0" dirty="0" smtClean="0"/>
          </a:p>
          <a:p>
            <a:r>
              <a:rPr lang="de-DE" baseline="0" dirty="0" smtClean="0"/>
              <a:t>Wie wir jetzt feststellen konnten koennen wir an dieser Stelle den Preis pro Steuck von 0,43 Euro auf 0,39 Euro senken, damit sinkt zwar auch unser Deckungsbeitrag auf 0,21 Euro/Stueck) aber wir sind viel wettbewerbsfaehiger!!</a:t>
            </a:r>
          </a:p>
          <a:p>
            <a:r>
              <a:rPr lang="de-DE" baseline="0" dirty="0" smtClean="0"/>
              <a:t>Trotz der Preissenkung konnen wir immernoch einen positiven Cash Flow (durchschnittlich 44 Euro/Tag </a:t>
            </a:r>
            <a:r>
              <a:rPr lang="de-DE" baseline="0" dirty="0" smtClean="0">
                <a:sym typeface="Wingdings" pitchFamily="2" charset="2"/>
              </a:rPr>
              <a:t> bedenke: Cash Flow unter der Woche ca. 500 Euro am Tag, aber am WE -1.100 Euro  Durchschnitt!</a:t>
            </a:r>
            <a:r>
              <a:rPr lang="de-DE" baseline="0" dirty="0" smtClean="0"/>
              <a:t>) </a:t>
            </a:r>
          </a:p>
          <a:p>
            <a:r>
              <a:rPr lang="de-DE" baseline="0" dirty="0" smtClean="0"/>
              <a:t>Verzeichnen</a:t>
            </a:r>
          </a:p>
          <a:p>
            <a:pPr>
              <a:buFont typeface="Wingdings"/>
              <a:buChar char="à"/>
            </a:pPr>
            <a:r>
              <a:rPr lang="de-DE" baseline="0" dirty="0" smtClean="0">
                <a:sym typeface="Wingdings" pitchFamily="2" charset="2"/>
              </a:rPr>
              <a:t>Ohne Preissenkung haben wir enormen Cash Flwo von 817 Euro/Tag, sind aber eben weniger wettbewerbsfaehig!</a:t>
            </a:r>
          </a:p>
          <a:p>
            <a:pPr>
              <a:buFont typeface="Wingdings"/>
              <a:buNone/>
            </a:pPr>
            <a:endParaRPr lang="de-DE" baseline="0" dirty="0" smtClean="0">
              <a:sym typeface="Wingdings" pitchFamily="2" charset="2"/>
            </a:endParaRPr>
          </a:p>
          <a:p>
            <a:pPr>
              <a:buFont typeface="Wingdings"/>
              <a:buNone/>
            </a:pPr>
            <a:r>
              <a:rPr lang="de-DE" baseline="0" dirty="0" smtClean="0">
                <a:sym typeface="Wingdings" pitchFamily="2" charset="2"/>
              </a:rPr>
              <a:t>Das im Unternehmen gebundene EK erhoeht sich durch die Maschinenanschaffung (teils durch Rueckstellungen und teils durch Kredite finanziert) auf 369.187 Euro am 02.01.2012 (Anschaffungspresi M3 = 300.000Euro)</a:t>
            </a:r>
          </a:p>
          <a:p>
            <a:pPr>
              <a:buFont typeface="Wingdings"/>
              <a:buNone/>
            </a:pPr>
            <a:r>
              <a:rPr lang="de-DE" baseline="0" dirty="0" smtClean="0">
                <a:sym typeface="Wingdings" pitchFamily="2" charset="2"/>
              </a:rPr>
              <a:t>Das im Unternehmen gebunden FK ist am 02.01.2012 ebenfalls gestiegen (neue Kredite aufgenommen) = 313.826 Euro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10</a:t>
            </a:fld>
            <a:endParaRPr lang="de-DE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Kurzfristig </a:t>
            </a:r>
            <a:r>
              <a:rPr lang="de-DE" dirty="0" smtClean="0"/>
              <a:t>S3</a:t>
            </a:r>
          </a:p>
          <a:p>
            <a:endParaRPr lang="de-DE" dirty="0" smtClean="0"/>
          </a:p>
          <a:p>
            <a:r>
              <a:rPr lang="de-DE" dirty="0" smtClean="0"/>
              <a:t>b) kurzfristiges</a:t>
            </a:r>
            <a:r>
              <a:rPr lang="de-DE" baseline="0" dirty="0" smtClean="0"/>
              <a:t> Szenario </a:t>
            </a:r>
            <a:r>
              <a:rPr lang="de-DE" baseline="0" dirty="0" smtClean="0">
                <a:sym typeface="Wingdings" pitchFamily="2" charset="2"/>
              </a:rPr>
              <a:t> Simulation von „Was </a:t>
            </a:r>
            <a:r>
              <a:rPr lang="de-DE" baseline="0" dirty="0" err="1" smtClean="0">
                <a:sym typeface="Wingdings" pitchFamily="2" charset="2"/>
              </a:rPr>
              <a:t>Waere</a:t>
            </a:r>
            <a:r>
              <a:rPr lang="de-DE" baseline="0" dirty="0" smtClean="0">
                <a:sym typeface="Wingdings" pitchFamily="2" charset="2"/>
              </a:rPr>
              <a:t> Wenn“ wir Schicht 3 einführen?</a:t>
            </a:r>
          </a:p>
          <a:p>
            <a:r>
              <a:rPr lang="de-DE" dirty="0" smtClean="0"/>
              <a:t>Dann:</a:t>
            </a:r>
            <a:r>
              <a:rPr lang="de-DE" baseline="0" dirty="0" smtClean="0"/>
              <a:t> 2 Maschinen, in 3 Schichten</a:t>
            </a:r>
          </a:p>
          <a:p>
            <a:r>
              <a:rPr lang="de-DE" baseline="0" dirty="0" smtClean="0"/>
              <a:t>Anzahl der produktiven MA erhöht sich von 18 auf 27 (also einen mehr, als mit M3), </a:t>
            </a:r>
            <a:r>
              <a:rPr lang="de-DE" baseline="0" dirty="0" err="1" smtClean="0"/>
              <a:t>admin</a:t>
            </a:r>
            <a:r>
              <a:rPr lang="de-DE" baseline="0" dirty="0" smtClean="0"/>
              <a:t>. Personal bleibt gleich</a:t>
            </a:r>
          </a:p>
          <a:p>
            <a:r>
              <a:rPr lang="de-DE" baseline="0" dirty="0" smtClean="0"/>
              <a:t>Damit steigen Personalkosten auf 4.839 €/Tag (statt 4.573 Euro/Tag) (noch mehr Personal benötigt) und Maschinenkosten erhöhen sich nur auf 5.412 €/Tag (statt 5.472 Euro/Tag, weil weniger fixe Kosten)</a:t>
            </a:r>
          </a:p>
          <a:p>
            <a:endParaRPr lang="de-DE" dirty="0" smtClean="0"/>
          </a:p>
          <a:p>
            <a:r>
              <a:rPr lang="de-DE" dirty="0" smtClean="0"/>
              <a:t>Maschinenauslastung steigt gleich</a:t>
            </a:r>
            <a:endParaRPr lang="de-DE" baseline="0" dirty="0" smtClean="0"/>
          </a:p>
          <a:p>
            <a:endParaRPr lang="de-DE" baseline="0" dirty="0" smtClean="0"/>
          </a:p>
          <a:p>
            <a:r>
              <a:rPr lang="de-DE" baseline="0" dirty="0" smtClean="0"/>
              <a:t>Wenn wir wie bei der Simulation der Produktion mit drei Maschinen, den Preis auf 0.39 €/Stück senken, machen wir in diesem Szenario aber im Durchschnitt am Tag einen Cash Flow von -40€ </a:t>
            </a:r>
            <a:r>
              <a:rPr lang="de-DE" baseline="0" dirty="0" smtClean="0">
                <a:sym typeface="Wingdings" pitchFamily="2" charset="2"/>
              </a:rPr>
              <a:t> negativ!</a:t>
            </a:r>
          </a:p>
          <a:p>
            <a:r>
              <a:rPr lang="de-DE" baseline="0" dirty="0" smtClean="0">
                <a:sym typeface="Wingdings" pitchFamily="2" charset="2"/>
              </a:rPr>
              <a:t>(</a:t>
            </a:r>
            <a:r>
              <a:rPr lang="de-DE" baseline="0" dirty="0" smtClean="0"/>
              <a:t>Deckungsbeitrag unverändert 0,21 Euro/Stück) </a:t>
            </a:r>
          </a:p>
          <a:p>
            <a:r>
              <a:rPr lang="de-DE" baseline="0" dirty="0" smtClean="0"/>
              <a:t>Lassen wir den Preis bei 0,43€/Stück haben wir einen Cash Flow von täglich durchschnittlich 734 €</a:t>
            </a:r>
          </a:p>
          <a:p>
            <a:pPr>
              <a:buFont typeface="Wingdings"/>
              <a:buNone/>
            </a:pPr>
            <a:endParaRPr lang="de-DE" baseline="0" dirty="0" smtClean="0">
              <a:sym typeface="Wingdings" pitchFamily="2" charset="2"/>
            </a:endParaRPr>
          </a:p>
          <a:p>
            <a:pPr>
              <a:buFont typeface="Wingdings"/>
              <a:buNone/>
            </a:pPr>
            <a:r>
              <a:rPr lang="de-DE" baseline="0" dirty="0" smtClean="0">
                <a:sym typeface="Wingdings" pitchFamily="2" charset="2"/>
              </a:rPr>
              <a:t>Das im Unternehmen gebundene EK erhöht sich durch die Schicht natürlich nicht, genauso FK</a:t>
            </a:r>
          </a:p>
          <a:p>
            <a:pPr>
              <a:buFont typeface="Wingdings"/>
              <a:buNone/>
            </a:pPr>
            <a:endParaRPr lang="de-DE" baseline="0" dirty="0" smtClean="0">
              <a:sym typeface="Wingdings" pitchFamily="2" charset="2"/>
            </a:endParaRPr>
          </a:p>
          <a:p>
            <a:pPr>
              <a:buFont typeface="Wingdings"/>
              <a:buNone/>
            </a:pPr>
            <a:r>
              <a:rPr lang="de-DE" baseline="0" dirty="0" smtClean="0">
                <a:sym typeface="Wingdings" pitchFamily="2" charset="2"/>
              </a:rPr>
              <a:t>FK: 300000 Anschaffung, davon 150000 Kredit, aber 200.000 als FK, weil Kreditkosten höher als Kredit selber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11</a:t>
            </a:fld>
            <a:endParaRPr lang="de-DE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Zusammenfassung:</a:t>
            </a:r>
          </a:p>
          <a:p>
            <a:r>
              <a:rPr lang="de-DE" dirty="0" smtClean="0"/>
              <a:t>Aufgrund dieser Erkenntnisse </a:t>
            </a:r>
            <a:r>
              <a:rPr lang="de-DE" dirty="0" smtClean="0">
                <a:sym typeface="Wingdings" pitchFamily="2" charset="2"/>
              </a:rPr>
              <a:t> Maschine 3 die bessere Wahl</a:t>
            </a:r>
          </a:p>
          <a:p>
            <a:pPr>
              <a:buFontTx/>
              <a:buChar char="-"/>
            </a:pPr>
            <a:r>
              <a:rPr lang="de-DE" dirty="0" smtClean="0">
                <a:sym typeface="Wingdings" pitchFamily="2" charset="2"/>
              </a:rPr>
              <a:t>In beiden Fällen kann</a:t>
            </a:r>
            <a:r>
              <a:rPr lang="de-DE" baseline="0" dirty="0" smtClean="0">
                <a:sym typeface="Wingdings" pitchFamily="2" charset="2"/>
              </a:rPr>
              <a:t> die Maschinenauslastung gesteigert werden</a:t>
            </a:r>
          </a:p>
          <a:p>
            <a:pPr>
              <a:buFontTx/>
              <a:buChar char="-"/>
            </a:pPr>
            <a:r>
              <a:rPr lang="de-DE" baseline="0" dirty="0" smtClean="0">
                <a:sym typeface="Wingdings" pitchFamily="2" charset="2"/>
              </a:rPr>
              <a:t> in beiden Fällen erhöhen sich die Gesamtkosten, bei Wahl von M3 aber weniger stark, weil die Nachtschicht vermieden wird  teuer wegen Nachtzuschlag für MA und ein zusätzlicher Meister</a:t>
            </a:r>
          </a:p>
          <a:p>
            <a:pPr>
              <a:buFontTx/>
              <a:buChar char="-"/>
            </a:pPr>
            <a:r>
              <a:rPr lang="de-DE" baseline="0" dirty="0" smtClean="0">
                <a:sym typeface="Wingdings" pitchFamily="2" charset="2"/>
              </a:rPr>
              <a:t> und bei M3 kann kurzfristig eine Preissenkung für unsere Kunden realisiert werden, was uns wettbewerbsfähiger macht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12</a:t>
            </a:fld>
            <a:endParaRPr lang="de-DE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Kennzahlen</a:t>
            </a:r>
            <a:r>
              <a:rPr lang="de-DE" baseline="0" dirty="0" smtClean="0"/>
              <a:t> um langfristig die Vorteilhaftigkeit der Investition abschätzen zu können: im Unternehmen gebundenes EK und FK, GK-Rentabilität und </a:t>
            </a:r>
            <a:r>
              <a:rPr lang="de-DE" baseline="0" dirty="0" err="1" smtClean="0"/>
              <a:t>Gewinnvergleichsrechnugn</a:t>
            </a:r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Voraussetzung</a:t>
            </a:r>
            <a:r>
              <a:rPr lang="de-DE" baseline="0" dirty="0" smtClean="0"/>
              <a:t> </a:t>
            </a:r>
            <a:r>
              <a:rPr lang="de-DE" baseline="0" dirty="0" smtClean="0"/>
              <a:t>Preis gesenkt auf 0,39</a:t>
            </a:r>
            <a:r>
              <a:rPr lang="de-DE" baseline="0" dirty="0" smtClean="0"/>
              <a:t>€</a:t>
            </a:r>
          </a:p>
          <a:p>
            <a:endParaRPr lang="de-DE" baseline="0" dirty="0" smtClean="0"/>
          </a:p>
          <a:p>
            <a:r>
              <a:rPr lang="de-DE" baseline="0" dirty="0" smtClean="0"/>
              <a:t>Szenario 2 </a:t>
            </a:r>
            <a:r>
              <a:rPr lang="de-DE" baseline="0" dirty="0" smtClean="0">
                <a:sym typeface="Wingdings" pitchFamily="2" charset="2"/>
              </a:rPr>
              <a:t> langfristig konstante Nachfrage für zwei Jahre hinterlegt (Nachfrage die im </a:t>
            </a:r>
            <a:r>
              <a:rPr lang="de-DE" baseline="0" dirty="0" err="1" smtClean="0">
                <a:sym typeface="Wingdings" pitchFamily="2" charset="2"/>
              </a:rPr>
              <a:t>Kurzzeitszenarion</a:t>
            </a:r>
            <a:r>
              <a:rPr lang="de-DE" baseline="0" dirty="0" smtClean="0">
                <a:sym typeface="Wingdings" pitchFamily="2" charset="2"/>
              </a:rPr>
              <a:t> auch angenommen wurde ca. 28.000 </a:t>
            </a:r>
            <a:r>
              <a:rPr lang="de-DE" baseline="0" dirty="0" err="1" smtClean="0">
                <a:sym typeface="Wingdings" pitchFamily="2" charset="2"/>
              </a:rPr>
              <a:t>Stuekc</a:t>
            </a:r>
            <a:r>
              <a:rPr lang="de-DE" baseline="0" dirty="0" smtClean="0">
                <a:sym typeface="Wingdings" pitchFamily="2" charset="2"/>
              </a:rPr>
              <a:t> pro Tag)</a:t>
            </a:r>
          </a:p>
          <a:p>
            <a:r>
              <a:rPr lang="de-DE" baseline="0" dirty="0" smtClean="0"/>
              <a:t>Kennzahlen EK und FK -_&gt; Entwicklung verglichen:</a:t>
            </a:r>
            <a:endParaRPr lang="de-DE" baseline="0" dirty="0" smtClean="0"/>
          </a:p>
          <a:p>
            <a:r>
              <a:rPr lang="de-DE" baseline="0" dirty="0" smtClean="0"/>
              <a:t>-Maschine 3: niedriges EK am 01.01. erhöht sich stark am 02.01. wg. Kauf der Maschine 150T aus EK  </a:t>
            </a:r>
            <a:r>
              <a:rPr lang="de-DE" baseline="0" dirty="0" smtClean="0"/>
              <a:t>(aus Rückstellungen</a:t>
            </a:r>
            <a:r>
              <a:rPr lang="de-DE" baseline="0" dirty="0" smtClean="0"/>
              <a:t>) und 150T aus FK  </a:t>
            </a:r>
            <a:r>
              <a:rPr lang="de-DE" baseline="0" dirty="0" smtClean="0">
                <a:sym typeface="Wingdings" pitchFamily="2" charset="2"/>
              </a:rPr>
              <a:t> 02.01. Anlagevermögen </a:t>
            </a:r>
            <a:r>
              <a:rPr lang="de-DE" baseline="0" dirty="0" smtClean="0">
                <a:sym typeface="Wingdings" pitchFamily="2" charset="2"/>
              </a:rPr>
              <a:t>+150T (300-150 </a:t>
            </a:r>
            <a:r>
              <a:rPr lang="de-DE" baseline="0" dirty="0" smtClean="0">
                <a:sym typeface="Wingdings" pitchFamily="2" charset="2"/>
              </a:rPr>
              <a:t>aus Rückstellungen) </a:t>
            </a:r>
            <a:r>
              <a:rPr lang="de-DE" baseline="0" dirty="0" smtClean="0">
                <a:sym typeface="Wingdings" pitchFamily="2" charset="2"/>
              </a:rPr>
              <a:t>und FK + 150T</a:t>
            </a:r>
            <a:endParaRPr lang="de-DE" baseline="0" dirty="0" smtClean="0"/>
          </a:p>
          <a:p>
            <a:r>
              <a:rPr lang="de-DE" baseline="0" dirty="0" smtClean="0"/>
              <a:t>-Schicht 3: kein Kauf M3</a:t>
            </a:r>
            <a:r>
              <a:rPr lang="de-DE" baseline="0" dirty="0" smtClean="0"/>
              <a:t>, also keine Erhöhung des FK am 02.01.2012</a:t>
            </a:r>
          </a:p>
          <a:p>
            <a:r>
              <a:rPr lang="de-DE" baseline="0" dirty="0" smtClean="0">
                <a:sym typeface="Wingdings" pitchFamily="2" charset="2"/>
              </a:rPr>
              <a:t> EK sinkt in beiden Szenarien (M3 und S3)</a:t>
            </a:r>
            <a:r>
              <a:rPr lang="de-DE" baseline="0" dirty="0" smtClean="0"/>
              <a:t> </a:t>
            </a:r>
            <a:r>
              <a:rPr lang="de-DE" baseline="0" dirty="0" smtClean="0"/>
              <a:t>leicht sinkendes </a:t>
            </a:r>
            <a:r>
              <a:rPr lang="de-DE" baseline="0" dirty="0" smtClean="0"/>
              <a:t>über die 2 Jahre wegen </a:t>
            </a:r>
            <a:r>
              <a:rPr lang="de-DE" baseline="0" dirty="0" smtClean="0"/>
              <a:t>Wertverlust (Abschreibung</a:t>
            </a:r>
            <a:r>
              <a:rPr lang="de-DE" baseline="0" dirty="0" smtClean="0"/>
              <a:t>) + </a:t>
            </a:r>
            <a:r>
              <a:rPr lang="de-DE" baseline="0" dirty="0" smtClean="0"/>
              <a:t>leicht sinkendes FK </a:t>
            </a:r>
            <a:r>
              <a:rPr lang="de-DE" baseline="0" dirty="0" err="1" smtClean="0"/>
              <a:t>wg</a:t>
            </a:r>
            <a:r>
              <a:rPr lang="de-DE" baseline="0" dirty="0" smtClean="0"/>
              <a:t> Tilgung</a:t>
            </a:r>
          </a:p>
          <a:p>
            <a:endParaRPr lang="de-DE" baseline="0" dirty="0" smtClean="0"/>
          </a:p>
          <a:p>
            <a:r>
              <a:rPr lang="de-DE" baseline="0" dirty="0" smtClean="0"/>
              <a:t>Außerdem errechnet sich für M3:</a:t>
            </a:r>
            <a:endParaRPr lang="de-DE" baseline="0" dirty="0" smtClean="0"/>
          </a:p>
          <a:p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Amortisation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M3 2012</a:t>
            </a:r>
            <a:r>
              <a:rPr lang="fr-FR" dirty="0" smtClean="0"/>
              <a:t> 	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3,26</a:t>
            </a:r>
            <a:r>
              <a:rPr lang="fr-FR" dirty="0" smtClean="0"/>
              <a:t> </a:t>
            </a:r>
            <a:r>
              <a:rPr lang="fr-FR" dirty="0" smtClean="0"/>
              <a:t> </a:t>
            </a:r>
            <a:r>
              <a:rPr lang="fr-FR" dirty="0" err="1" smtClean="0"/>
              <a:t>Jahre</a:t>
            </a:r>
            <a:endParaRPr lang="fr-FR" dirty="0" smtClean="0"/>
          </a:p>
          <a:p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Amortisation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M3 2013</a:t>
            </a:r>
            <a:r>
              <a:rPr lang="fr-FR" dirty="0" smtClean="0"/>
              <a:t> 	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3,21</a:t>
            </a:r>
            <a:r>
              <a:rPr lang="fr-FR" dirty="0" smtClean="0"/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13</a:t>
            </a:fld>
            <a:endParaRPr lang="de-DE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Voraussetzung</a:t>
            </a:r>
            <a:r>
              <a:rPr lang="de-DE" baseline="0" dirty="0" smtClean="0"/>
              <a:t> Preis gesenkt auf 0,39€</a:t>
            </a:r>
          </a:p>
          <a:p>
            <a:endParaRPr lang="de-DE" baseline="0" dirty="0" smtClean="0"/>
          </a:p>
          <a:p>
            <a:r>
              <a:rPr lang="de-DE" baseline="0" dirty="0" smtClean="0"/>
              <a:t>Szenario 2 </a:t>
            </a:r>
            <a:r>
              <a:rPr lang="de-DE" baseline="0" dirty="0" smtClean="0">
                <a:sym typeface="Wingdings" pitchFamily="2" charset="2"/>
              </a:rPr>
              <a:t> langfristig sinkende Nachfrage für zwei Jahre hinterlegt (anfangs Nachfrage die im Kurzzeitszenario auch angenommen wurde ca. 28.000 </a:t>
            </a:r>
            <a:r>
              <a:rPr lang="de-DE" baseline="0" dirty="0" err="1" smtClean="0">
                <a:sym typeface="Wingdings" pitchFamily="2" charset="2"/>
              </a:rPr>
              <a:t>Stueck</a:t>
            </a:r>
            <a:r>
              <a:rPr lang="de-DE" baseline="0" dirty="0" smtClean="0">
                <a:sym typeface="Wingdings" pitchFamily="2" charset="2"/>
              </a:rPr>
              <a:t> pro Tag, nimmt alle 2 Monate um 200 Stück pro Tag ab)</a:t>
            </a:r>
            <a:endParaRPr lang="fr-FR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r-FR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Maschine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3: Ab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Nov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2012 (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sieht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man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Modell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):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Kosten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übersteigen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Erlöse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neg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Cash Flow),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Kasse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leerer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Rückstellungen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werden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aufgezehrt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</a:p>
          <a:p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 Ende 2013: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weniger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EK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FK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Unternehmen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vorhanden</a:t>
            </a:r>
            <a:endParaRPr lang="fr-F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-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Schicht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3: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Erst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2014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weniger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EK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als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FK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Unternehmen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ABER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insgesamt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viel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geringeres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gebundenes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FK (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zu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zahlende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Verbindlichkeiten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),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das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heißt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höhere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Flexibilität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fr-FR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fr-FR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Für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M3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errechnet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sich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diesem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Szenario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im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durchschnitt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von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2012</a:t>
            </a:r>
            <a:endParaRPr lang="fr-FR" sz="1200" b="0" i="0" u="none" strike="noStrike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Amortisation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M3 2012</a:t>
            </a:r>
            <a:r>
              <a:rPr lang="fr-FR" dirty="0" smtClean="0"/>
              <a:t> 	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4,02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Jahre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und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mit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weiter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sinkender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Nachfrage</a:t>
            </a:r>
            <a:r>
              <a:rPr lang="fr-FR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</a:t>
            </a:r>
            <a:r>
              <a:rPr lang="fr-FR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sogar</a:t>
            </a:r>
            <a:endParaRPr lang="fr-FR" dirty="0" smtClean="0"/>
          </a:p>
          <a:p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Amortisation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M3 2013</a:t>
            </a:r>
            <a:r>
              <a:rPr lang="fr-FR" dirty="0" smtClean="0"/>
              <a:t> 	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7,16 </a:t>
            </a:r>
            <a:r>
              <a:rPr lang="fr-FR" sz="1200" b="0" i="0" u="none" strike="noStrike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Jahre</a:t>
            </a:r>
            <a:r>
              <a:rPr lang="fr-FR" sz="1200" b="0" i="0" u="none" strike="noStrike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14</a:t>
            </a:fld>
            <a:endParaRPr lang="de-DE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Gewinnvergleichsrechnung</a:t>
            </a:r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Durchschnittlicher zusätzlicher Gewinn durch Maschine 3</a:t>
            </a:r>
            <a:r>
              <a:rPr lang="de-DE" baseline="0" dirty="0" smtClean="0">
                <a:sym typeface="Wingdings" pitchFamily="2" charset="2"/>
              </a:rPr>
              <a:t> oder Schicht 3 in 2012 und 2013</a:t>
            </a:r>
          </a:p>
          <a:p>
            <a:pPr>
              <a:buFont typeface="Wingdings"/>
              <a:buChar char="à"/>
            </a:pPr>
            <a:r>
              <a:rPr lang="de-DE" baseline="0" dirty="0" smtClean="0">
                <a:sym typeface="Wingdings" pitchFamily="2" charset="2"/>
              </a:rPr>
              <a:t> für konstante und sinkende Nachfrage </a:t>
            </a:r>
            <a:endParaRPr lang="de-DE" dirty="0" smtClean="0"/>
          </a:p>
          <a:p>
            <a:r>
              <a:rPr lang="de-DE" dirty="0" smtClean="0"/>
              <a:t>Konstante</a:t>
            </a:r>
            <a:r>
              <a:rPr lang="de-DE" baseline="0" dirty="0" smtClean="0"/>
              <a:t> </a:t>
            </a:r>
            <a:r>
              <a:rPr lang="de-DE" baseline="0" dirty="0" smtClean="0"/>
              <a:t>Nachfrage = lila</a:t>
            </a:r>
          </a:p>
          <a:p>
            <a:r>
              <a:rPr lang="de-DE" baseline="0" dirty="0" smtClean="0"/>
              <a:t>Sinkende Nachfrage = </a:t>
            </a:r>
            <a:r>
              <a:rPr lang="de-DE" baseline="0" dirty="0" smtClean="0"/>
              <a:t>orange</a:t>
            </a:r>
          </a:p>
          <a:p>
            <a:endParaRPr lang="de-DE" baseline="0" dirty="0" smtClean="0"/>
          </a:p>
          <a:p>
            <a:pPr>
              <a:buFontTx/>
              <a:buChar char="-"/>
            </a:pPr>
            <a:r>
              <a:rPr lang="de-DE" baseline="0" dirty="0" smtClean="0"/>
              <a:t>Der zusätzliche Gewinn durch M3 anfangs </a:t>
            </a:r>
            <a:r>
              <a:rPr lang="de-DE" baseline="0" dirty="0" smtClean="0"/>
              <a:t>viel stärker als </a:t>
            </a:r>
            <a:r>
              <a:rPr lang="de-DE" baseline="0" dirty="0" smtClean="0"/>
              <a:t>der Gewinn durch S3, weil bei </a:t>
            </a:r>
            <a:r>
              <a:rPr lang="de-DE" baseline="0" dirty="0" smtClean="0"/>
              <a:t>S3 starke </a:t>
            </a:r>
            <a:r>
              <a:rPr lang="de-DE" baseline="0" dirty="0" err="1" smtClean="0"/>
              <a:t>var</a:t>
            </a:r>
            <a:r>
              <a:rPr lang="de-DE" baseline="0" dirty="0" smtClean="0"/>
              <a:t>. Personalkosten den Gewinn mindern (M3 </a:t>
            </a:r>
            <a:r>
              <a:rPr lang="de-DE" baseline="0" dirty="0" smtClean="0"/>
              <a:t>rel. </a:t>
            </a:r>
            <a:r>
              <a:rPr lang="de-DE" baseline="0" dirty="0" smtClean="0"/>
              <a:t>geringe Annuität und geringe </a:t>
            </a:r>
            <a:r>
              <a:rPr lang="de-DE" baseline="0" dirty="0" err="1" smtClean="0"/>
              <a:t>var</a:t>
            </a:r>
            <a:r>
              <a:rPr lang="de-DE" baseline="0" dirty="0" smtClean="0"/>
              <a:t>. Maschinenkosten</a:t>
            </a:r>
            <a:r>
              <a:rPr lang="de-DE" baseline="0" dirty="0" smtClean="0"/>
              <a:t>)</a:t>
            </a:r>
          </a:p>
          <a:p>
            <a:r>
              <a:rPr lang="de-DE" baseline="0" dirty="0" smtClean="0"/>
              <a:t>- Gewinn durch M3 </a:t>
            </a:r>
            <a:r>
              <a:rPr lang="de-DE" baseline="0" dirty="0" smtClean="0"/>
              <a:t>bei sinkender Nachfrage </a:t>
            </a:r>
            <a:r>
              <a:rPr lang="de-DE" baseline="0" dirty="0" smtClean="0"/>
              <a:t>aber stark </a:t>
            </a:r>
            <a:r>
              <a:rPr lang="de-DE" baseline="0" dirty="0" smtClean="0"/>
              <a:t>fallend, zusätzlicher Gewinn fällt schnell </a:t>
            </a:r>
            <a:r>
              <a:rPr lang="de-DE" baseline="0" dirty="0" smtClean="0"/>
              <a:t>wg. (Erlös sinkt schneller als Kosten; hohe fixe Kosten, Annuitäten für Maschine)</a:t>
            </a:r>
            <a:endParaRPr lang="de-DE" baseline="0" dirty="0" smtClean="0"/>
          </a:p>
          <a:p>
            <a:r>
              <a:rPr lang="de-DE" baseline="0" dirty="0" smtClean="0"/>
              <a:t>-  Gewinn durch S3  </a:t>
            </a:r>
            <a:r>
              <a:rPr lang="de-DE" baseline="0" dirty="0" smtClean="0"/>
              <a:t>bei sinkender Nachfrage fällt </a:t>
            </a:r>
            <a:r>
              <a:rPr lang="de-DE" baseline="0" dirty="0" smtClean="0"/>
              <a:t>leichter (war aber von vorne herein auch weniger Gewinn)</a:t>
            </a: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baseline="0" dirty="0" smtClean="0">
                <a:sym typeface="Wingdings" pitchFamily="2" charset="2"/>
              </a:rPr>
              <a:t> Es ist zu erkennen</a:t>
            </a:r>
            <a:r>
              <a:rPr lang="de-DE" baseline="0" dirty="0" smtClean="0"/>
              <a:t> dass mit M3 schneller ein Verlust gemacht werden wird als mit S3 + zusätzlich kann mit S3 flexibler umgegangen werden (weniger gebundenes FK)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15</a:t>
            </a:fld>
            <a:endParaRPr lang="de-DE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Kennzahl</a:t>
            </a:r>
            <a:r>
              <a:rPr lang="de-DE" baseline="0" dirty="0" smtClean="0"/>
              <a:t> GK-Rentabilität </a:t>
            </a:r>
          </a:p>
          <a:p>
            <a:endParaRPr lang="de-DE" baseline="0" dirty="0" smtClean="0"/>
          </a:p>
          <a:p>
            <a:pPr>
              <a:buFontTx/>
              <a:buChar char="-"/>
            </a:pPr>
            <a:r>
              <a:rPr lang="de-DE" baseline="0" dirty="0" smtClean="0"/>
              <a:t>Man sieht schön: sowohl bei konstanter als auch sinkender Nachfrage steigt die GK-</a:t>
            </a:r>
            <a:r>
              <a:rPr lang="de-DE" baseline="0" dirty="0" err="1" smtClean="0"/>
              <a:t>Renatbilität</a:t>
            </a:r>
            <a:endParaRPr lang="de-DE" baseline="0" dirty="0" smtClean="0"/>
          </a:p>
          <a:p>
            <a:pPr>
              <a:buFontTx/>
              <a:buChar char="-"/>
            </a:pPr>
            <a:r>
              <a:rPr lang="de-DE" baseline="0" dirty="0" smtClean="0"/>
              <a:t> am meisten steigt sie aber bei Einsatz von S3</a:t>
            </a:r>
          </a:p>
          <a:p>
            <a:endParaRPr lang="de-DE" baseline="0" dirty="0" smtClean="0"/>
          </a:p>
          <a:p>
            <a:endParaRPr lang="de-DE" baseline="0" dirty="0" smtClean="0"/>
          </a:p>
          <a:p>
            <a:endParaRPr lang="de-DE" baseline="0" dirty="0" smtClean="0"/>
          </a:p>
          <a:p>
            <a:r>
              <a:rPr lang="de-DE" dirty="0" smtClean="0"/>
              <a:t>Diese Kennzahl </a:t>
            </a:r>
            <a:r>
              <a:rPr lang="de-DE" b="1" dirty="0" smtClean="0"/>
              <a:t>Gesamtkapitalrentabilität, </a:t>
            </a:r>
            <a:r>
              <a:rPr lang="de-DE" dirty="0" smtClean="0"/>
              <a:t>auch</a:t>
            </a:r>
            <a:r>
              <a:rPr lang="de-DE" b="1" dirty="0" smtClean="0"/>
              <a:t> Gesamtrentabilität </a:t>
            </a:r>
            <a:r>
              <a:rPr lang="de-DE" dirty="0" smtClean="0"/>
              <a:t>genannt</a:t>
            </a:r>
            <a:r>
              <a:rPr lang="de-DE" b="1" dirty="0" smtClean="0"/>
              <a:t>,</a:t>
            </a:r>
            <a:r>
              <a:rPr lang="de-DE" dirty="0" smtClean="0"/>
              <a:t> gibt die Verzinsung des gesamten Kapitaleinsatzes im Unternehmen an. Da die Gesamtkapitalrentabilität die Verzinsung des gesamten im Unternehmen, also inkl. Fremdkapital, investierten Kapitals angibt, ist sie aussagefähiger als die </a:t>
            </a:r>
            <a:r>
              <a:rPr lang="de-DE" dirty="0" smtClean="0">
                <a:hlinkClick r:id="rId3"/>
              </a:rPr>
              <a:t>Eigenkapitalrentabilität</a:t>
            </a:r>
            <a:r>
              <a:rPr lang="de-DE" dirty="0" smtClean="0"/>
              <a:t>. Es wird hier die </a:t>
            </a:r>
            <a:r>
              <a:rPr lang="de-DE" dirty="0" err="1" smtClean="0"/>
              <a:t>Effiziens</a:t>
            </a:r>
            <a:r>
              <a:rPr lang="de-DE" dirty="0" smtClean="0"/>
              <a:t> des gesamten eingesetzten Kapitals, unabhängig von seiner Finanzierung, betrachtet. Die Fremdkapitalzinsen müssen dem Gewinn hinzugerechnet werden, da sie in der gleichen Periode erwirtschaftet wurden, jedoch den Gewinn schmälern. </a:t>
            </a:r>
            <a:br>
              <a:rPr lang="de-DE" dirty="0" smtClean="0"/>
            </a:br>
            <a:r>
              <a:rPr lang="de-DE" dirty="0" smtClean="0">
                <a:sym typeface="Wingdings" pitchFamily="2" charset="2"/>
              </a:rPr>
              <a:t> machen ja noch Gewinn, gleichzeitig</a:t>
            </a:r>
            <a:r>
              <a:rPr lang="de-DE" baseline="0" dirty="0" smtClean="0">
                <a:sym typeface="Wingdings" pitchFamily="2" charset="2"/>
              </a:rPr>
              <a:t> nimmt das im U. gebundene Kapital ab  positive </a:t>
            </a:r>
            <a:r>
              <a:rPr lang="de-DE" baseline="0" dirty="0" err="1" smtClean="0">
                <a:sym typeface="Wingdings" pitchFamily="2" charset="2"/>
              </a:rPr>
              <a:t>Renatbilität</a:t>
            </a:r>
            <a:endParaRPr lang="de-DE" baseline="0" dirty="0" smtClean="0">
              <a:sym typeface="Wingdings" pitchFamily="2" charset="2"/>
            </a:endParaRPr>
          </a:p>
          <a:p>
            <a:endParaRPr lang="de-DE" baseline="0" dirty="0" smtClean="0">
              <a:sym typeface="Wingdings" pitchFamily="2" charset="2"/>
            </a:endParaRP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Bei konstant und abnehmend bei M3: Sehr geringe EK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rentabilität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= hohes gebundenes Kapital 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trifft auf uns zu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Bei S3 ist die EK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Rent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höher weil weniger gebundenes Kapital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GK bessere Kennzahl weil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Leverae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Effekt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ausser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Acht gelassen wird (Quelle):</a:t>
            </a:r>
          </a:p>
          <a:p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Gk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rent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Steigt immer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EK sinkt stark, weil Maschinenwert (Anlagevermögen) abnimmt und weniger Umlaufvermögen (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kasse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) 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also nimmt insg. Das Gesamtkapital ab.</a:t>
            </a:r>
          </a:p>
          <a:p>
            <a:r>
              <a:rPr lang="de-DE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EBIT nimmt leicht ab, Gesamtkapital nimmt stärker ab daher steigt die </a:t>
            </a:r>
            <a:r>
              <a:rPr lang="de-DE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GEsamtkapitalrenatibilität</a:t>
            </a:r>
            <a:endParaRPr lang="de-DE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16</a:t>
            </a:fld>
            <a:endParaRPr lang="de-DE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Weil bei sinkender </a:t>
            </a:r>
            <a:r>
              <a:rPr lang="de-DE" dirty="0" smtClean="0"/>
              <a:t>Nachfrage</a:t>
            </a:r>
            <a:r>
              <a:rPr lang="de-DE" dirty="0" smtClean="0"/>
              <a:t>: Amortisation schnellt </a:t>
            </a:r>
            <a:r>
              <a:rPr lang="de-DE" dirty="0" smtClean="0"/>
              <a:t>hoch</a:t>
            </a:r>
          </a:p>
          <a:p>
            <a:endParaRPr lang="de-DE" dirty="0" smtClean="0"/>
          </a:p>
          <a:p>
            <a:r>
              <a:rPr lang="de-DE" dirty="0" smtClean="0"/>
              <a:t>Zusammenfassung:</a:t>
            </a:r>
          </a:p>
          <a:p>
            <a:r>
              <a:rPr lang="de-DE" dirty="0" smtClean="0"/>
              <a:t>- Aufgrund dieser Erkenntnisse </a:t>
            </a:r>
            <a:r>
              <a:rPr lang="de-DE" dirty="0" smtClean="0">
                <a:sym typeface="Wingdings" pitchFamily="2" charset="2"/>
              </a:rPr>
              <a:t> Maschine 3 nur bei langfristig konstanter Nachfrage die bessere Wahl</a:t>
            </a:r>
          </a:p>
          <a:p>
            <a:pPr>
              <a:buFontTx/>
              <a:buChar char="-"/>
            </a:pPr>
            <a:r>
              <a:rPr lang="de-DE" dirty="0" smtClean="0"/>
              <a:t>Amortisation von M3 wie im Kurzzeitszenario bei ca. 3 Jahren</a:t>
            </a:r>
          </a:p>
          <a:p>
            <a:pPr>
              <a:buFontTx/>
              <a:buChar char="-"/>
            </a:pPr>
            <a:r>
              <a:rPr lang="de-DE" dirty="0" smtClean="0"/>
              <a:t> bei sinkender Nachfrage jedoch: Entscheidung für Einführung Schicht 3</a:t>
            </a:r>
          </a:p>
          <a:p>
            <a:pPr>
              <a:buFontTx/>
              <a:buChar char="-"/>
            </a:pPr>
            <a:r>
              <a:rPr lang="de-DE" dirty="0" smtClean="0"/>
              <a:t> weil viel </a:t>
            </a:r>
            <a:r>
              <a:rPr lang="de-DE" dirty="0" err="1" smtClean="0"/>
              <a:t>felxibler</a:t>
            </a:r>
            <a:r>
              <a:rPr lang="de-DE" dirty="0" smtClean="0"/>
              <a:t> und kürzere Reaktionszeit, wenn</a:t>
            </a:r>
            <a:r>
              <a:rPr lang="de-DE" baseline="0" dirty="0" smtClean="0"/>
              <a:t> kein Gewinn mehr gemacht wird, kann die Schicht einfach wieder abgebaut werden (es ist weniger FK im U. gebunden) die M3 wäre weniger leicht wieder abzuschaffen </a:t>
            </a:r>
            <a:r>
              <a:rPr lang="de-DE" baseline="0" dirty="0" smtClean="0">
                <a:sym typeface="Wingdings" pitchFamily="2" charset="2"/>
              </a:rPr>
              <a:t> bei Bedarf /im schlimmsten Fall  Rückkehr zur Ausgangssituation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17</a:t>
            </a:fld>
            <a:endParaRPr lang="de-DE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Entscheidung pro Investition in Maschine 3 auf Basis der Kurzzeitbetrachtung und Langzeitbetrachtung – konstant</a:t>
            </a:r>
          </a:p>
          <a:p>
            <a:r>
              <a:rPr lang="de-DE" dirty="0" smtClean="0"/>
              <a:t>Entscheidung contra Investition in Maschine 3 auf Basis der Langzeitbetrachtung – abnehmend</a:t>
            </a:r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Sorgfältige Prognose der Nachfragentwicklung entscheidend!</a:t>
            </a:r>
          </a:p>
          <a:p>
            <a:pPr>
              <a:buFont typeface="Wingdings"/>
              <a:buChar char="à"/>
            </a:pPr>
            <a:r>
              <a:rPr lang="de-DE" b="1" dirty="0" smtClean="0">
                <a:sym typeface="Wingdings" pitchFamily="2" charset="2"/>
              </a:rPr>
              <a:t>Ausgehend von einer tatsächliche Nachfrageminderung ist von der Investition abzuraten</a:t>
            </a:r>
            <a:endParaRPr lang="de-DE" b="1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18</a:t>
            </a:fld>
            <a:endParaRPr lang="de-DE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err="1" smtClean="0"/>
              <a:t>Prog</a:t>
            </a:r>
            <a:r>
              <a:rPr lang="de-DE" dirty="0" smtClean="0"/>
              <a:t> an sich: gute Idee, Simulationen sind hilfreich (wie wir gesehen </a:t>
            </a:r>
            <a:r>
              <a:rPr lang="de-DE" dirty="0" smtClean="0"/>
              <a:t>haben</a:t>
            </a:r>
            <a:r>
              <a:rPr lang="de-DE" baseline="0" dirty="0" smtClean="0"/>
              <a:t> </a:t>
            </a:r>
            <a:r>
              <a:rPr lang="de-DE" baseline="0" dirty="0" smtClean="0">
                <a:sym typeface="Wingdings" pitchFamily="2" charset="2"/>
              </a:rPr>
              <a:t> ursprüngliche Annahme, dass M3 die bessere Wahl wurde wiederlegt)</a:t>
            </a:r>
            <a:endParaRPr lang="de-DE" dirty="0" smtClean="0"/>
          </a:p>
          <a:p>
            <a:r>
              <a:rPr lang="de-DE" dirty="0" smtClean="0"/>
              <a:t>Aber: Consideo</a:t>
            </a:r>
            <a:r>
              <a:rPr lang="de-DE" baseline="0" dirty="0" smtClean="0"/>
              <a:t> weist noch einige </a:t>
            </a:r>
            <a:r>
              <a:rPr lang="de-DE" baseline="0" dirty="0" smtClean="0"/>
              <a:t>in der </a:t>
            </a:r>
            <a:r>
              <a:rPr lang="de-DE" baseline="0" dirty="0" smtClean="0"/>
              <a:t>Praxis hinderliche Probleme auf: wird </a:t>
            </a:r>
            <a:r>
              <a:rPr lang="de-DE" baseline="0" dirty="0" err="1" smtClean="0"/>
              <a:t>lansagm</a:t>
            </a:r>
            <a:r>
              <a:rPr lang="de-DE" baseline="0" dirty="0" smtClean="0"/>
              <a:t> </a:t>
            </a:r>
            <a:r>
              <a:rPr lang="de-DE" baseline="0" dirty="0" err="1" smtClean="0"/>
              <a:t>wenns</a:t>
            </a:r>
            <a:r>
              <a:rPr lang="de-DE" baseline="0" dirty="0" smtClean="0"/>
              <a:t> lange läuft…die Visualisierung lässt etwas zu wünschen </a:t>
            </a:r>
            <a:r>
              <a:rPr lang="de-DE" baseline="0" dirty="0" smtClean="0"/>
              <a:t>übrig, Hilfsdatei </a:t>
            </a:r>
            <a:r>
              <a:rPr lang="de-DE" baseline="0" dirty="0" smtClean="0"/>
              <a:t>zu Formeln sinnvoll da wenig </a:t>
            </a:r>
            <a:r>
              <a:rPr lang="de-DE" baseline="0" dirty="0" err="1" smtClean="0"/>
              <a:t>korrelation</a:t>
            </a:r>
            <a:r>
              <a:rPr lang="de-DE" baseline="0" dirty="0" smtClean="0"/>
              <a:t> zu Excel</a:t>
            </a:r>
            <a:endParaRPr lang="de-DE" baseline="0" dirty="0"/>
          </a:p>
          <a:p>
            <a:r>
              <a:rPr lang="de-DE" baseline="0" dirty="0" smtClean="0"/>
              <a:t>Mehr Formel zur </a:t>
            </a:r>
            <a:r>
              <a:rPr lang="de-DE" baseline="0" dirty="0" err="1" smtClean="0"/>
              <a:t>auswahl</a:t>
            </a:r>
            <a:r>
              <a:rPr lang="de-DE" baseline="0" dirty="0" smtClean="0"/>
              <a:t> (</a:t>
            </a:r>
            <a:r>
              <a:rPr lang="de-DE" baseline="0" dirty="0" err="1" smtClean="0"/>
              <a:t>round</a:t>
            </a:r>
            <a:r>
              <a:rPr lang="de-DE" baseline="0" dirty="0" smtClean="0"/>
              <a:t>…)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19</a:t>
            </a:fld>
            <a:endParaRPr lang="de-DE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2</a:t>
            </a:fld>
            <a:endParaRPr lang="de-DE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20</a:t>
            </a:fld>
            <a:endParaRPr lang="de-DE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21</a:t>
            </a:fld>
            <a:endParaRPr lang="de-DE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Unterscheidung der Druckerei nach Produkten </a:t>
            </a:r>
          </a:p>
          <a:p>
            <a:pPr>
              <a:buNone/>
            </a:pPr>
            <a:r>
              <a:rPr lang="de-DE" dirty="0" smtClean="0"/>
              <a:t>	z.B. Bücher, Zeitungen, Etiketten, Kalender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Unterscheidung der Druckerei nach Technik</a:t>
            </a:r>
          </a:p>
          <a:p>
            <a:pPr>
              <a:buNone/>
            </a:pPr>
            <a:r>
              <a:rPr lang="de-DE" dirty="0" smtClean="0"/>
              <a:t>	z.B. Tiefdruck, Rollenoffset-, Bogenoffset-, Tampon-, Sieb- oder Digitaldruck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3</a:t>
            </a:fld>
            <a:endParaRPr lang="de-DE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Unterscheidung der Druckerei nach Produkten </a:t>
            </a:r>
          </a:p>
          <a:p>
            <a:pPr>
              <a:buNone/>
            </a:pPr>
            <a:r>
              <a:rPr lang="de-DE" dirty="0" smtClean="0"/>
              <a:t>	z.B. Bücher, Zeitungen, Etiketten, Kalender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Unterscheidung der Druckerei nach Technik</a:t>
            </a:r>
          </a:p>
          <a:p>
            <a:pPr>
              <a:buNone/>
            </a:pPr>
            <a:r>
              <a:rPr lang="de-DE" dirty="0" smtClean="0"/>
              <a:t>	z.B. Tiefdruck, Rollenoffset-, Bogenoffset-, Tampon-, Sieb- oder Digitaldruck </a:t>
            </a:r>
          </a:p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Hinweise:</a:t>
            </a:r>
            <a:r>
              <a:rPr lang="de-DE" baseline="0" dirty="0" smtClean="0"/>
              <a:t> </a:t>
            </a:r>
          </a:p>
          <a:p>
            <a:r>
              <a:rPr lang="de-DE" dirty="0" smtClean="0"/>
              <a:t>Aluminiumdruckplatte mit Gummibelag</a:t>
            </a:r>
          </a:p>
          <a:p>
            <a:r>
              <a:rPr lang="de-DE" dirty="0" smtClean="0"/>
              <a:t>1 Platte hält </a:t>
            </a:r>
            <a:r>
              <a:rPr lang="de-DE" dirty="0" err="1" smtClean="0"/>
              <a:t>ca</a:t>
            </a:r>
            <a:r>
              <a:rPr lang="de-DE" dirty="0" smtClean="0"/>
              <a:t> 20.000 bis 60.000 Drucke</a:t>
            </a:r>
          </a:p>
          <a:p>
            <a:r>
              <a:rPr lang="de-DE" dirty="0" smtClean="0">
                <a:sym typeface="Wingdings" pitchFamily="2" charset="2"/>
              </a:rPr>
              <a:t> 4 Matten pro Auftrag (für 4 Farben) </a:t>
            </a:r>
          </a:p>
          <a:p>
            <a:pPr>
              <a:buNone/>
            </a:pPr>
            <a:r>
              <a:rPr lang="de-DE" dirty="0" smtClean="0">
                <a:sym typeface="Wingdings" pitchFamily="2" charset="2"/>
              </a:rPr>
              <a:t>	 Rüstkosten pro Auftrag: geschätzt 20€ </a:t>
            </a:r>
            <a:endParaRPr lang="de-DE" dirty="0" smtClean="0"/>
          </a:p>
          <a:p>
            <a:r>
              <a:rPr lang="de-DE" dirty="0" smtClean="0"/>
              <a:t>Produktionsmenge:  500 Bögen A3/ 1.5 h</a:t>
            </a:r>
          </a:p>
          <a:p>
            <a:r>
              <a:rPr lang="de-DE" dirty="0" smtClean="0">
                <a:sym typeface="Wingdings" pitchFamily="2" charset="2"/>
              </a:rPr>
              <a:t> 5000 St. A4 pro Schicht realistisch</a:t>
            </a:r>
            <a:endParaRPr lang="de-DE" dirty="0" smtClean="0"/>
          </a:p>
          <a:p>
            <a:r>
              <a:rPr lang="de-DE" dirty="0" err="1" smtClean="0"/>
              <a:t>Ca</a:t>
            </a:r>
            <a:r>
              <a:rPr lang="de-DE" dirty="0" smtClean="0"/>
              <a:t>  1 St 0,10 € </a:t>
            </a:r>
            <a:r>
              <a:rPr lang="de-DE" dirty="0" smtClean="0">
                <a:sym typeface="Wingdings" pitchFamily="2" charset="2"/>
              </a:rPr>
              <a:t> </a:t>
            </a:r>
            <a:r>
              <a:rPr lang="de-DE" dirty="0" err="1" smtClean="0">
                <a:sym typeface="Wingdings" pitchFamily="2" charset="2"/>
              </a:rPr>
              <a:t>var</a:t>
            </a:r>
            <a:r>
              <a:rPr lang="de-DE" dirty="0" smtClean="0">
                <a:sym typeface="Wingdings" pitchFamily="2" charset="2"/>
              </a:rPr>
              <a:t>. K (Material + Farbe)</a:t>
            </a:r>
            <a:endParaRPr lang="de-DE" dirty="0" smtClean="0"/>
          </a:p>
          <a:p>
            <a:r>
              <a:rPr lang="de-DE" dirty="0" smtClean="0"/>
              <a:t>Rüstzeit zwischen Aufträgen: wenige Minuten</a:t>
            </a:r>
          </a:p>
          <a:p>
            <a:r>
              <a:rPr lang="de-DE" dirty="0" smtClean="0"/>
              <a:t>25.000 St. üblich für einen Auftrag</a:t>
            </a:r>
          </a:p>
          <a:p>
            <a:r>
              <a:rPr lang="de-DE" dirty="0" smtClean="0"/>
              <a:t>Papierkosten für KMU Druckerei = den Kosten für Papier im Einzelhandel (keine Größenvorteile) </a:t>
            </a:r>
          </a:p>
          <a:p>
            <a:pPr>
              <a:buNone/>
            </a:pPr>
            <a:endParaRPr lang="de-DE" dirty="0" smtClean="0"/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4</a:t>
            </a:fld>
            <a:endParaRPr lang="de-DE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sz="1200" dirty="0" smtClean="0">
                <a:hlinkClick r:id="rId3"/>
              </a:rPr>
              <a:t>https://www.firmenkunden.commerzbank.de/files/sector_reports/bb_druckgewerbe.pdf</a:t>
            </a:r>
            <a:r>
              <a:rPr lang="de-DE" sz="1200" dirty="0" smtClean="0"/>
              <a:t>, S.4</a:t>
            </a:r>
          </a:p>
          <a:p>
            <a:r>
              <a:rPr lang="de-DE" sz="1200" dirty="0" smtClean="0">
                <a:hlinkClick r:id="rId4"/>
              </a:rPr>
              <a:t>http://www.largeformat.de/Tipps-aus-der-Praxis/Die-Zukunft-der-grafischen-Industrie-ein-Ausblick</a:t>
            </a:r>
            <a:r>
              <a:rPr lang="de-DE" sz="1200" dirty="0" smtClean="0"/>
              <a:t> </a:t>
            </a:r>
          </a:p>
          <a:p>
            <a:r>
              <a:rPr lang="de-DE" sz="1200" dirty="0" smtClean="0">
                <a:hlinkClick r:id="rId3"/>
              </a:rPr>
              <a:t>https://www.firmenkunden.commerzbank.de/files/sector_reports/bb_druckgewerbe.pdf</a:t>
            </a:r>
            <a:r>
              <a:rPr lang="de-DE" sz="1200" dirty="0" smtClean="0"/>
              <a:t> ,S.5</a:t>
            </a:r>
          </a:p>
          <a:p>
            <a:r>
              <a:rPr lang="de-DE" sz="1200" dirty="0" smtClean="0">
                <a:hlinkClick r:id="rId5"/>
              </a:rPr>
              <a:t>http://wenke.net/publishing/kompendium/zukunft_printmedien.pdf</a:t>
            </a:r>
            <a:r>
              <a:rPr lang="de-DE" sz="1200" dirty="0" smtClean="0"/>
              <a:t> </a:t>
            </a:r>
          </a:p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5</a:t>
            </a:fld>
            <a:endParaRPr lang="de-DE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6</a:t>
            </a:fld>
            <a:endParaRPr lang="de-DE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Produktionskennzahlen vs. Finanzkennzahlen </a:t>
            </a:r>
          </a:p>
          <a:p>
            <a:r>
              <a:rPr lang="de-DE" dirty="0" smtClean="0"/>
              <a:t>Live: </a:t>
            </a:r>
          </a:p>
          <a:p>
            <a:r>
              <a:rPr lang="de-DE" dirty="0" smtClean="0"/>
              <a:t>Anpassung im Finanzkennzahlencockpit</a:t>
            </a:r>
          </a:p>
          <a:p>
            <a:r>
              <a:rPr lang="de-DE" dirty="0" smtClean="0"/>
              <a:t>Preissenkung</a:t>
            </a:r>
            <a:r>
              <a:rPr lang="de-DE" baseline="0" dirty="0" smtClean="0"/>
              <a:t> von 0,43€ auf 0,42€ auf 0,41€</a:t>
            </a:r>
          </a:p>
          <a:p>
            <a:pPr>
              <a:buFont typeface="Wingdings"/>
              <a:buChar char="à"/>
            </a:pPr>
            <a:r>
              <a:rPr lang="de-DE" baseline="0" dirty="0" smtClean="0">
                <a:sym typeface="Wingdings" pitchFamily="2" charset="2"/>
              </a:rPr>
              <a:t>Break-Even zwischen 0,42€ und o,41€</a:t>
            </a:r>
          </a:p>
          <a:p>
            <a:pPr>
              <a:buFont typeface="Wingdings"/>
              <a:buChar char="à"/>
            </a:pPr>
            <a:r>
              <a:rPr lang="de-DE" baseline="0" dirty="0" smtClean="0">
                <a:sym typeface="Wingdings" pitchFamily="2" charset="2"/>
              </a:rPr>
              <a:t>Nicht wettbewerbsfähig und flexibel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7</a:t>
            </a:fld>
            <a:endParaRPr lang="de-DE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Loops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8</a:t>
            </a:fld>
            <a:endParaRPr lang="de-DE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de-DE" dirty="0" smtClean="0"/>
              <a:t>IST-Situation</a:t>
            </a:r>
            <a:r>
              <a:rPr lang="de-DE" baseline="0" dirty="0" smtClean="0"/>
              <a:t> = Ausgangssituation ohne Schiht 3 oder Maschine 3 </a:t>
            </a:r>
            <a:r>
              <a:rPr lang="de-DE" baseline="0" dirty="0" smtClean="0">
                <a:sym typeface="Wingdings" pitchFamily="2" charset="2"/>
              </a:rPr>
              <a:t> 2 Maschinen/2 Schichten</a:t>
            </a:r>
            <a:endParaRPr lang="de-DE" baseline="0" dirty="0" smtClean="0"/>
          </a:p>
          <a:p>
            <a:r>
              <a:rPr lang="de-DE" baseline="0" dirty="0" smtClean="0"/>
              <a:t>Taegliche Nachfrage: ca. 18.000 Stueck (DO etwas weniger)</a:t>
            </a:r>
          </a:p>
          <a:p>
            <a:r>
              <a:rPr lang="de-DE" baseline="0" dirty="0" smtClean="0"/>
              <a:t>Dazu benoetigt: 18 produktive Mitarbeiter</a:t>
            </a:r>
          </a:p>
          <a:p>
            <a:r>
              <a:rPr lang="de-DE" baseline="0" dirty="0" smtClean="0"/>
              <a:t>Ausserdem: 5 administrative MA</a:t>
            </a:r>
          </a:p>
          <a:p>
            <a:r>
              <a:rPr lang="de-DE" baseline="0" dirty="0" smtClean="0"/>
              <a:t>Personalkosten: setzens ich zusammen aus dem Gehalt der admin. MA, dem Lohn der produktiven MA und Lohnnebenkosten </a:t>
            </a:r>
            <a:r>
              <a:rPr lang="de-DE" baseline="0" dirty="0" smtClean="0">
                <a:sym typeface="Wingdings" pitchFamily="2" charset="2"/>
              </a:rPr>
              <a:t> aktuell = 3.274 Euro/Tag</a:t>
            </a:r>
          </a:p>
          <a:p>
            <a:r>
              <a:rPr lang="de-DE" baseline="0" dirty="0" smtClean="0">
                <a:sym typeface="Wingdings" pitchFamily="2" charset="2"/>
              </a:rPr>
              <a:t>Maschinenkosten: setzen sich zusammen aus fixen Kosten (120 Euro am Tag) und var. Kosten (Strom, Materialeinsatz, Gemeinkosten pro Stueck)  aktuell 3.522 Euro/Tag</a:t>
            </a: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baseline="0" dirty="0" smtClean="0">
                <a:sym typeface="Wingdings" pitchFamily="2" charset="2"/>
              </a:rPr>
              <a:t>Maschinenauslastung aktuell bei 94,5%</a:t>
            </a:r>
          </a:p>
          <a:p>
            <a:r>
              <a:rPr lang="de-DE" baseline="0" dirty="0" smtClean="0">
                <a:sym typeface="Wingdings" pitchFamily="2" charset="2"/>
              </a:rPr>
              <a:t>Preis fuer ein Druckerzeugnis = 0,43 Eruo/Stueck  Deckungsbeitrag = 0,25 Euro/Stueck</a:t>
            </a: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baseline="0" dirty="0" smtClean="0">
                <a:sym typeface="Wingdings" pitchFamily="2" charset="2"/>
              </a:rPr>
              <a:t>Cash Flow = ca. 146Euro/Tag, am Wochenden negativ weil wir fixe Kosten fuer Miete und Co haben, aber da wir nicht produzieren auch keine Erloese haben</a:t>
            </a:r>
          </a:p>
          <a:p>
            <a:endParaRPr lang="de-DE" baseline="0" dirty="0" smtClean="0">
              <a:sym typeface="Wingdings" pitchFamily="2" charset="2"/>
            </a:endParaRPr>
          </a:p>
          <a:p>
            <a:r>
              <a:rPr lang="de-DE" baseline="0" dirty="0" smtClean="0">
                <a:sym typeface="Wingdings" pitchFamily="2" charset="2"/>
              </a:rPr>
              <a:t>Im Unternehmen gebundenes Eigenkapital (Anlage- und Umlaufvermoegen; AV = Restwert der Maschinen  errechnet anhand der kalkulator. Abschreibungen) am 02.01.2012 = 276.901 Euro</a:t>
            </a:r>
          </a:p>
          <a:p>
            <a:r>
              <a:rPr lang="de-DE" baseline="0" dirty="0" smtClean="0">
                <a:sym typeface="Wingdings" pitchFamily="2" charset="2"/>
              </a:rPr>
              <a:t>Und im Unternehmen gebundenes Fremdkapital (Kredite fuer die beiden bereits eingesetzten Maschinen) am 02.01.2012= 106.281 Euro  fuer M1+M2 haben wir 2003 200.000 Euro an Krediten aufgenommen</a:t>
            </a:r>
          </a:p>
          <a:p>
            <a:endParaRPr lang="de-DE" baseline="0" dirty="0" smtClean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02F78F7-20DA-43A0-9862-0B290C91ADA0}" type="slidenum">
              <a:rPr lang="de-DE" smtClean="0"/>
              <a:pPr/>
              <a:t>9</a:t>
            </a:fld>
            <a:endParaRPr lang="de-DE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hteck 10"/>
          <p:cNvSpPr/>
          <p:nvPr userDrawn="1"/>
        </p:nvSpPr>
        <p:spPr>
          <a:xfrm>
            <a:off x="2786050" y="0"/>
            <a:ext cx="6357950" cy="6858000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 flipH="1">
            <a:off x="2214546" y="0"/>
            <a:ext cx="571504" cy="6858000"/>
          </a:xfrm>
          <a:prstGeom prst="rect">
            <a:avLst/>
          </a:prstGeom>
          <a:solidFill>
            <a:schemeClr val="accent2">
              <a:lumMod val="75000"/>
            </a:schemeClr>
          </a:solidFill>
          <a:ln w="0" cap="flat" cmpd="sng" algn="ctr">
            <a:solidFill>
              <a:schemeClr val="accent1">
                <a:lumMod val="40000"/>
                <a:lumOff val="60000"/>
              </a:schemeClr>
            </a:solidFill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Gerade Verbindung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Titel 11"/>
          <p:cNvSpPr>
            <a:spLocks noGrp="1"/>
          </p:cNvSpPr>
          <p:nvPr>
            <p:ph type="ctrTitle"/>
          </p:nvPr>
        </p:nvSpPr>
        <p:spPr>
          <a:xfrm>
            <a:off x="3366868" y="1250114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>
                <a:ln w="500">
                  <a:solidFill>
                    <a:schemeClr val="bg2">
                      <a:lumMod val="50000"/>
                    </a:schemeClr>
                  </a:solidFill>
                </a:ln>
              </a:defRPr>
            </a:lvl1pPr>
            <a:extLst/>
          </a:lstStyle>
          <a:p>
            <a:r>
              <a:rPr kumimoji="0" lang="de-DE" dirty="0" smtClean="0"/>
              <a:t>Titelmasterformat durch Klicken bearbeiten</a:t>
            </a:r>
            <a:endParaRPr kumimoji="0" lang="en-US" dirty="0"/>
          </a:p>
        </p:txBody>
      </p:sp>
      <p:sp>
        <p:nvSpPr>
          <p:cNvPr id="25" name="Untertitel 24"/>
          <p:cNvSpPr>
            <a:spLocks noGrp="1"/>
          </p:cNvSpPr>
          <p:nvPr>
            <p:ph type="subTitle" idx="1"/>
          </p:nvPr>
        </p:nvSpPr>
        <p:spPr>
          <a:xfrm>
            <a:off x="3354442" y="4256578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chemeClr val="bg2">
                    <a:lumMod val="25000"/>
                  </a:schemeClr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de-DE" dirty="0" smtClean="0"/>
              <a:t>Formatvorlage des Untertitelmasters durch Klicken bearbeiten</a:t>
            </a:r>
            <a:endParaRPr kumimoji="0" lang="en-US" dirty="0"/>
          </a:p>
        </p:txBody>
      </p:sp>
      <p:sp>
        <p:nvSpPr>
          <p:cNvPr id="31" name="Datumsplatzhalt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18" name="Fußzeilenplatzhalt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29" name="Foliennummernplatzhalt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  <p:pic>
        <p:nvPicPr>
          <p:cNvPr id="10" name="Grafik 9" descr="Logo_Kather_Printing.bmp"/>
          <p:cNvPicPr>
            <a:picLocks noChangeAspect="1"/>
          </p:cNvPicPr>
          <p:nvPr userDrawn="1"/>
        </p:nvPicPr>
        <p:blipFill>
          <a:blip r:embed="rId2" cstate="print"/>
          <a:srcRect l="15556" t="10560" r="20000" b="26080"/>
          <a:stretch>
            <a:fillRect/>
          </a:stretch>
        </p:blipFill>
        <p:spPr>
          <a:xfrm>
            <a:off x="6500826" y="285728"/>
            <a:ext cx="2214578" cy="1374566"/>
          </a:xfrm>
          <a:prstGeom prst="rect">
            <a:avLst/>
          </a:prstGeom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 userDrawn="1"/>
        </p:nvSpPr>
        <p:spPr>
          <a:xfrm>
            <a:off x="0" y="0"/>
            <a:ext cx="8143900" cy="6858000"/>
          </a:xfrm>
          <a:prstGeom prst="rect">
            <a:avLst/>
          </a:prstGeom>
          <a:gradFill>
            <a:gsLst>
              <a:gs pos="83000">
                <a:schemeClr val="bg1"/>
              </a:gs>
              <a:gs pos="100000">
                <a:schemeClr val="bg1">
                  <a:lumMod val="75000"/>
                  <a:alpha val="31000"/>
                </a:schemeClr>
              </a:gs>
            </a:gsLst>
            <a:path path="rect">
              <a:fillToRect r="100000" b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600"/>
            </a:lvl1pPr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9" name="Grafik 8" descr="Logo_Kather_Printing.bmp"/>
          <p:cNvPicPr>
            <a:picLocks noChangeAspect="1"/>
          </p:cNvPicPr>
          <p:nvPr userDrawn="1"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52" t="6000" r="24242" b="15999"/>
          <a:stretch>
            <a:fillRect/>
          </a:stretch>
        </p:blipFill>
        <p:spPr>
          <a:xfrm>
            <a:off x="6473379" y="5500702"/>
            <a:ext cx="1670521" cy="135729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über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Inhaltsplatzhalt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/>
          </a:p>
        </p:txBody>
      </p:sp>
      <p:sp>
        <p:nvSpPr>
          <p:cNvPr id="3" name="Textplatzhalt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de-DE" smtClean="0"/>
              <a:t>Textmasterformate durch Klicken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de-DE" smtClean="0"/>
              <a:t>Textmasterformate durch Klicken bearbeiten</a:t>
            </a:r>
          </a:p>
          <a:p>
            <a:pPr lvl="1" eaLnBrk="1" latinLnBrk="0" hangingPunct="1"/>
            <a:r>
              <a:rPr lang="de-DE" smtClean="0"/>
              <a:t>Zweite Ebene</a:t>
            </a:r>
          </a:p>
          <a:p>
            <a:pPr lvl="2" eaLnBrk="1" latinLnBrk="0" hangingPunct="1"/>
            <a:r>
              <a:rPr lang="de-DE" smtClean="0"/>
              <a:t>Dritte Ebene</a:t>
            </a:r>
          </a:p>
          <a:p>
            <a:pPr lvl="3" eaLnBrk="1" latinLnBrk="0" hangingPunct="1"/>
            <a:r>
              <a:rPr lang="de-DE" smtClean="0"/>
              <a:t>Vierte Ebene</a:t>
            </a:r>
          </a:p>
          <a:p>
            <a:pPr lvl="4" eaLnBrk="1" latinLnBrk="0" hangingPunct="1"/>
            <a:r>
              <a:rPr lang="de-DE" smtClean="0"/>
              <a:t>Fünfte Ebene</a:t>
            </a:r>
            <a:endParaRPr kumimoji="0" lang="en-US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ild mit Überschrift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Rechteck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de-DE" smtClean="0"/>
              <a:t>Titelmasterformat durch Klicken bearbeiten</a:t>
            </a:r>
            <a:endParaRPr kumimoji="0" lang="en-US" dirty="0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de-DE" smtClean="0"/>
              <a:t>Textmasterformate durch Klicken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/>
          </a:p>
        </p:txBody>
      </p:sp>
      <p:sp>
        <p:nvSpPr>
          <p:cNvPr id="10" name="Bildplatzhalt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de-DE" smtClean="0"/>
              <a:t>Bild durch Klicken auf Symbol hinzufügen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hteck 13"/>
          <p:cNvSpPr/>
          <p:nvPr userDrawn="1"/>
        </p:nvSpPr>
        <p:spPr>
          <a:xfrm>
            <a:off x="0" y="0"/>
            <a:ext cx="8143900" cy="6858000"/>
          </a:xfrm>
          <a:prstGeom prst="rect">
            <a:avLst/>
          </a:prstGeom>
          <a:gradFill>
            <a:gsLst>
              <a:gs pos="83000">
                <a:schemeClr val="bg1"/>
              </a:gs>
              <a:gs pos="100000">
                <a:schemeClr val="bg1">
                  <a:lumMod val="75000"/>
                  <a:alpha val="31000"/>
                </a:schemeClr>
              </a:gs>
            </a:gsLst>
            <a:path path="rect">
              <a:fillToRect r="100000" b="100000"/>
            </a:path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9" name="Rechteck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gradFill flip="none" rotWithShape="1">
            <a:gsLst>
              <a:gs pos="83000">
                <a:schemeClr val="accent2">
                  <a:lumMod val="75000"/>
                </a:schemeClr>
              </a:gs>
              <a:gs pos="100000">
                <a:schemeClr val="bg1">
                  <a:lumMod val="75000"/>
                </a:schemeClr>
              </a:gs>
            </a:gsLst>
            <a:lin ang="13500000" scaled="1"/>
            <a:tileRect/>
          </a:grad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Titelplatzhalt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Autofit/>
          </a:bodyPr>
          <a:lstStyle>
            <a:extLst/>
          </a:lstStyle>
          <a:p>
            <a:r>
              <a:rPr kumimoji="0" lang="de-DE" noProof="0" dirty="0" smtClean="0"/>
              <a:t>Überschrift</a:t>
            </a:r>
            <a:endParaRPr kumimoji="0" lang="de-DE" noProof="0" dirty="0"/>
          </a:p>
        </p:txBody>
      </p:sp>
      <p:sp>
        <p:nvSpPr>
          <p:cNvPr id="31" name="Textplatzhalt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de-DE" dirty="0" smtClean="0"/>
              <a:t>Textmasterformate durch Klicken bearbeiten</a:t>
            </a:r>
          </a:p>
          <a:p>
            <a:pPr lvl="1" eaLnBrk="1" latinLnBrk="0" hangingPunct="1"/>
            <a:r>
              <a:rPr kumimoji="0" lang="de-DE" dirty="0" smtClean="0"/>
              <a:t>Zweite Ebene</a:t>
            </a:r>
          </a:p>
          <a:p>
            <a:pPr lvl="2" eaLnBrk="1" latinLnBrk="0" hangingPunct="1"/>
            <a:r>
              <a:rPr kumimoji="0" lang="de-DE" dirty="0" smtClean="0"/>
              <a:t>Dritte Ebene</a:t>
            </a:r>
          </a:p>
          <a:p>
            <a:pPr lvl="3" eaLnBrk="1" latinLnBrk="0" hangingPunct="1"/>
            <a:r>
              <a:rPr kumimoji="0" lang="de-DE" dirty="0" smtClean="0"/>
              <a:t>Vierte Ebene</a:t>
            </a:r>
          </a:p>
          <a:p>
            <a:pPr lvl="4" eaLnBrk="1" latinLnBrk="0" hangingPunct="1"/>
            <a:r>
              <a:rPr kumimoji="0" lang="de-DE" dirty="0" smtClean="0"/>
              <a:t>Fünfte Ebene</a:t>
            </a:r>
            <a:endParaRPr kumimoji="0" lang="en-US" dirty="0"/>
          </a:p>
        </p:txBody>
      </p:sp>
      <p:sp>
        <p:nvSpPr>
          <p:cNvPr id="27" name="Datumsplatzhalt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r>
              <a:rPr lang="de-DE" smtClean="0"/>
              <a:t>29.11.2011</a:t>
            </a:r>
            <a:endParaRPr lang="de-DE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bg2">
                    <a:lumMod val="25000"/>
                  </a:schemeClr>
                </a:solidFill>
              </a:defRPr>
            </a:lvl1pPr>
            <a:extLst/>
          </a:lstStyle>
          <a:p>
            <a:r>
              <a:rPr lang="de-DE" smtClean="0"/>
              <a:t>Supply Chain Management </a:t>
            </a:r>
            <a:endParaRPr lang="de-DE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4"/>
          </p:nvPr>
        </p:nvSpPr>
        <p:spPr>
          <a:xfrm>
            <a:off x="8286776" y="6526399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600">
                <a:solidFill>
                  <a:schemeClr val="bg1">
                    <a:lumMod val="75000"/>
                  </a:schemeClr>
                </a:solidFill>
              </a:defRPr>
            </a:lvl1pPr>
            <a:extLst/>
          </a:lstStyle>
          <a:p>
            <a:fld id="{8778FAC8-6C15-4EEF-A3AF-74C8087500B3}" type="slidenum">
              <a:rPr lang="de-DE" smtClean="0"/>
              <a:pPr/>
              <a:t>‹Nr.›</a:t>
            </a:fld>
            <a:endParaRPr lang="de-DE" dirty="0"/>
          </a:p>
        </p:txBody>
      </p:sp>
      <p:pic>
        <p:nvPicPr>
          <p:cNvPr id="8" name="Grafik 7" descr="Logo_Kather_Printing.bmp"/>
          <p:cNvPicPr>
            <a:picLocks noChangeAspect="1"/>
          </p:cNvPicPr>
          <p:nvPr userDrawn="1"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5152" t="6000" r="24242" b="15999"/>
          <a:stretch>
            <a:fillRect/>
          </a:stretch>
        </p:blipFill>
        <p:spPr>
          <a:xfrm>
            <a:off x="6473379" y="5500702"/>
            <a:ext cx="1670521" cy="1357298"/>
          </a:xfrm>
          <a:prstGeom prst="rect">
            <a:avLst/>
          </a:prstGeom>
        </p:spPr>
      </p:pic>
      <p:cxnSp>
        <p:nvCxnSpPr>
          <p:cNvPr id="12" name="Gerade Verbindung 11"/>
          <p:cNvCxnSpPr/>
          <p:nvPr userDrawn="1"/>
        </p:nvCxnSpPr>
        <p:spPr>
          <a:xfrm rot="5400000">
            <a:off x="4929214" y="3429000"/>
            <a:ext cx="6858000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/>
  <p:txStyles>
    <p:titleStyle>
      <a:lvl1pPr algn="l" rtl="0" eaLnBrk="1" latinLnBrk="0" hangingPunct="1">
        <a:spcBef>
          <a:spcPct val="0"/>
        </a:spcBef>
        <a:buNone/>
        <a:defRPr kumimoji="0" sz="3600" b="0" kern="1200" cap="small" baseline="0">
          <a:ln w="1270">
            <a:noFill/>
          </a:ln>
          <a:gradFill>
            <a:gsLst>
              <a:gs pos="0">
                <a:schemeClr val="tx1"/>
              </a:gs>
              <a:gs pos="10000">
                <a:schemeClr val="bg2">
                  <a:lumMod val="25000"/>
                </a:schemeClr>
              </a:gs>
              <a:gs pos="100000">
                <a:schemeClr val="bg2">
                  <a:lumMod val="25000"/>
                </a:schemeClr>
              </a:gs>
            </a:gsLst>
            <a:lin ang="5400000" scaled="1"/>
          </a:gradFill>
          <a:effectLst/>
          <a:latin typeface="+mn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>
                <a:effectLst/>
              </a:rPr>
              <a:t>Investitions-</a:t>
            </a:r>
            <a:r>
              <a:rPr lang="de-DE" dirty="0" err="1" smtClean="0">
                <a:effectLst/>
              </a:rPr>
              <a:t>entscheidung</a:t>
            </a:r>
            <a:endParaRPr lang="de-DE" dirty="0">
              <a:effectLst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de-DE" dirty="0" smtClean="0"/>
              <a:t>Ein Anwendungsbeispiel </a:t>
            </a:r>
          </a:p>
          <a:p>
            <a:r>
              <a:rPr lang="de-DE" dirty="0" smtClean="0"/>
              <a:t>für den Consideo Modeler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6055618" y="5214950"/>
            <a:ext cx="2430538" cy="1261884"/>
          </a:xfrm>
          <a:prstGeom prst="rect">
            <a:avLst/>
          </a:prstGeom>
        </p:spPr>
        <p:txBody>
          <a:bodyPr vert="horz" lIns="45720" tIns="0" rIns="45720" bIns="0">
            <a:normAutofit/>
          </a:bodyPr>
          <a:lstStyle/>
          <a:p>
            <a:pPr algn="r">
              <a:spcBef>
                <a:spcPts val="600"/>
              </a:spcBef>
              <a:buClr>
                <a:schemeClr val="tx2"/>
              </a:buClr>
              <a:buSzPct val="73000"/>
            </a:pPr>
            <a:endParaRPr lang="de-DE" sz="2200" dirty="0" smtClean="0">
              <a:solidFill>
                <a:schemeClr val="bg2">
                  <a:lumMod val="25000"/>
                </a:schemeClr>
              </a:solidFill>
            </a:endParaRPr>
          </a:p>
        </p:txBody>
      </p:sp>
      <p:pic>
        <p:nvPicPr>
          <p:cNvPr id="6" name="Grafik 9" descr="LogoConsideoHR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 rot="16200000">
            <a:off x="-1692399" y="3915857"/>
            <a:ext cx="4634542" cy="12497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/>
            </a:r>
            <a:br>
              <a:rPr lang="de-DE" dirty="0" smtClean="0"/>
            </a:br>
            <a:r>
              <a:rPr lang="de-DE" dirty="0" smtClean="0"/>
              <a:t>Szenario 1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10</a:t>
            </a:fld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307529" y="1643050"/>
          <a:ext cx="5929355" cy="47548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860041"/>
                <a:gridCol w="1505528"/>
                <a:gridCol w="1563786"/>
              </a:tblGrid>
              <a:tr h="33864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Ist-</a:t>
                      </a:r>
                      <a:r>
                        <a:rPr lang="de-DE" baseline="0" dirty="0" smtClean="0"/>
                        <a:t>Situation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Kurzfr</a:t>
                      </a:r>
                      <a:r>
                        <a:rPr lang="de-DE" dirty="0" smtClean="0"/>
                        <a:t>. M3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Nachfrage in Stück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18.000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28.000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Schichtenzahl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baseline="0" dirty="0" smtClean="0"/>
                        <a:t>Produktive Mitarbeiter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26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Personalkosten</a:t>
                      </a:r>
                      <a:r>
                        <a:rPr lang="de-DE" baseline="0" dirty="0" smtClean="0"/>
                        <a:t>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3.274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4.573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Maschinenkosten</a:t>
                      </a:r>
                      <a:r>
                        <a:rPr lang="de-DE" baseline="0" dirty="0" smtClean="0"/>
                        <a:t> (</a:t>
                      </a:r>
                      <a:r>
                        <a:rPr lang="de-DE" dirty="0" smtClean="0"/>
                        <a:t>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3.522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5.472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Maschinenauslastung (%)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94,5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98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Deckungsbeitrag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0,21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Preis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0,43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0,39</a:t>
                      </a:r>
                      <a:r>
                        <a:rPr lang="de-DE" baseline="0" dirty="0" smtClean="0"/>
                        <a:t> (0,43)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Cash Flow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146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44 (817)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Eigenkapital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276.901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369.187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Fremdkapital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106.281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313.826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8" name="Gruppieren 27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9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0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2" name="Gruppieren 6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4" name="Textfeld 13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Textfeld 14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0" name="Gerade Verbindung 19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Ellipse 20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2" name="Ellipse 21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3" name="Ellipse 12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1" name="Ellipse 10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7" name="Ellipse 26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1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11</a:t>
            </a:fld>
            <a:endParaRPr lang="de-DE" dirty="0"/>
          </a:p>
        </p:txBody>
      </p:sp>
      <p:sp>
        <p:nvSpPr>
          <p:cNvPr id="9" name="Rechteck 8"/>
          <p:cNvSpPr/>
          <p:nvPr/>
        </p:nvSpPr>
        <p:spPr>
          <a:xfrm>
            <a:off x="285720" y="1785926"/>
            <a:ext cx="7715304" cy="48577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309783" y="1643050"/>
          <a:ext cx="7572426" cy="47548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2890303"/>
                <a:gridCol w="1521459"/>
                <a:gridCol w="1580332"/>
                <a:gridCol w="1580332"/>
              </a:tblGrid>
              <a:tr h="33864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Ist-</a:t>
                      </a:r>
                      <a:r>
                        <a:rPr lang="de-DE" baseline="0" dirty="0" smtClean="0"/>
                        <a:t>Situation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Kurzfr</a:t>
                      </a:r>
                      <a:r>
                        <a:rPr lang="de-DE" dirty="0" smtClean="0"/>
                        <a:t>. M3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err="1" smtClean="0"/>
                        <a:t>Kurzfr</a:t>
                      </a:r>
                      <a:r>
                        <a:rPr lang="de-DE" dirty="0" smtClean="0"/>
                        <a:t>. S3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Nachfrage in Stück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18.000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28.000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28.000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Schichtenzahl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baseline="0" dirty="0" smtClean="0"/>
                        <a:t>Produktive Mitarbeiter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27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Personalkosten</a:t>
                      </a:r>
                      <a:r>
                        <a:rPr lang="de-DE" baseline="0" dirty="0" smtClean="0"/>
                        <a:t>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3.274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4.573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4.839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Maschinenkosten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3.522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5.472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5.412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Maschinenauslastung (%)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94,5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98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98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Deckungsbeitrag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0,25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0,21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Preis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0,43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0,39</a:t>
                      </a:r>
                      <a:r>
                        <a:rPr lang="de-DE" baseline="0" dirty="0" smtClean="0"/>
                        <a:t> (0,43)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0,39 (0,43)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Cash Flow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146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44 (817)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-40 (734)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Eigenkapital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276.901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369.187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276.900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Fremdkapital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106.281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313.826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106.281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10" name="Gruppieren 9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11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3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5" name="Gruppieren 14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Textfeld 19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1" name="Textfeld 20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22" name="Textfeld 21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3" name="Gerade Verbindung 22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4" name="Ellipse 23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7" name="Ellipse 26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9" name="Ellipse 28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6" name="Ellipse 15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4" name="Ellipse 13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2" name="Ellipse 11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1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dirty="0" smtClean="0"/>
              <a:t>Handlungsvorschlag</a:t>
            </a:r>
          </a:p>
          <a:p>
            <a:pPr>
              <a:buNone/>
            </a:pPr>
            <a:endParaRPr lang="de-DE" u="sng" dirty="0" smtClean="0"/>
          </a:p>
          <a:p>
            <a:r>
              <a:rPr lang="de-DE" dirty="0" smtClean="0"/>
              <a:t>Anschaffung der Maschine 3 </a:t>
            </a:r>
          </a:p>
          <a:p>
            <a:r>
              <a:rPr lang="de-DE" dirty="0" smtClean="0"/>
              <a:t>Preissenkung auf 0,39€</a:t>
            </a:r>
          </a:p>
          <a:p>
            <a:endParaRPr lang="de-DE" dirty="0" smtClean="0"/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 Steigerung der Maschinenauslastung</a:t>
            </a:r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 Vermeidung der Nachtschicht</a:t>
            </a:r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 Wettbewerbsfähigkeit </a:t>
            </a:r>
          </a:p>
          <a:p>
            <a:pPr>
              <a:buFont typeface="Wingdings"/>
              <a:buChar char="à"/>
            </a:pP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12</a:t>
            </a:fld>
            <a:endParaRPr 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8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0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2" name="Gruppieren 11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4" name="Textfeld 13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Textfeld 14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0" name="Gerade Verbindung 19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Ellipse 20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2" name="Ellipse 21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3" name="Ellipse 12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1" name="Ellipse 10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" name="Ellipse 8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043890" cy="1143000"/>
          </a:xfrm>
        </p:spPr>
        <p:txBody>
          <a:bodyPr>
            <a:normAutofit/>
          </a:bodyPr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9" name="Fußzeilenplatzhalt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10" name="Foliennummernplatzhalt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13</a:t>
            </a:fld>
            <a:endParaRPr lang="de-DE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578" t="28750" r="15771" b="21250"/>
          <a:stretch>
            <a:fillRect/>
          </a:stretch>
        </p:blipFill>
        <p:spPr bwMode="auto">
          <a:xfrm>
            <a:off x="135701" y="1928802"/>
            <a:ext cx="7150943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uppieren 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8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2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4" name="Gruppieren 13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Textfeld 19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21" name="Textfeld 20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2" name="Gerade Verbindung 21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Ellipse 22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7" name="Ellipse 26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5" name="Ellipse 14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3" name="Ellipse 12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1" name="Ellipse 10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9" name="Textfeld 28"/>
          <p:cNvSpPr txBox="1"/>
          <p:nvPr/>
        </p:nvSpPr>
        <p:spPr>
          <a:xfrm>
            <a:off x="428596" y="4500570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86700" cy="1143000"/>
          </a:xfrm>
        </p:spPr>
        <p:txBody>
          <a:bodyPr>
            <a:normAutofit/>
          </a:bodyPr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14</a:t>
            </a:fld>
            <a:endParaRPr lang="de-DE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6113" t="20000" r="14306" b="15000"/>
          <a:stretch>
            <a:fillRect/>
          </a:stretch>
        </p:blipFill>
        <p:spPr bwMode="auto">
          <a:xfrm>
            <a:off x="237594" y="1809989"/>
            <a:ext cx="7178145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9" name="Gruppieren 8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10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2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4" name="Gruppieren 13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Textfeld 19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21" name="Textfeld 20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2" name="Gerade Verbindung 21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3" name="Ellipse 22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7" name="Ellipse 26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8" name="Ellipse 27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5" name="Ellipse 14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3" name="Ellipse 12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1" name="Ellipse 10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9" name="Textfeld 28"/>
          <p:cNvSpPr txBox="1"/>
          <p:nvPr/>
        </p:nvSpPr>
        <p:spPr>
          <a:xfrm>
            <a:off x="571472" y="4988494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15</a:t>
            </a:fld>
            <a:endParaRPr lang="de-DE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3421" t="16978" r="10591" b="8662"/>
          <a:stretch>
            <a:fillRect/>
          </a:stretch>
        </p:blipFill>
        <p:spPr bwMode="auto">
          <a:xfrm>
            <a:off x="500034" y="1928802"/>
            <a:ext cx="6478633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uppieren 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8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0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2" name="Gruppieren 11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4" name="Textfeld 13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Textfeld 14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0" name="Gerade Verbindung 19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Ellipse 20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2" name="Ellipse 21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3" name="Ellipse 12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1" name="Ellipse 10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" name="Ellipse 8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27" name="Textfeld 26"/>
          <p:cNvSpPr txBox="1"/>
          <p:nvPr/>
        </p:nvSpPr>
        <p:spPr>
          <a:xfrm>
            <a:off x="714348" y="4286256"/>
            <a:ext cx="2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€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16</a:t>
            </a:fld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9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1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3" name="Gruppieren 12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5" name="Textfeld 14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20" name="Textfeld 19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1" name="Gerade Verbindung 20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2" name="Ellipse 21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7" name="Ellipse 26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4" name="Ellipse 13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2" name="Ellipse 11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0" name="Ellipse 9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grpSp>
        <p:nvGrpSpPr>
          <p:cNvPr id="29" name="Gruppieren 28"/>
          <p:cNvGrpSpPr/>
          <p:nvPr/>
        </p:nvGrpSpPr>
        <p:grpSpPr>
          <a:xfrm>
            <a:off x="642910" y="1928802"/>
            <a:ext cx="6786610" cy="3714776"/>
            <a:chOff x="642910" y="1928802"/>
            <a:chExt cx="6786610" cy="3714776"/>
          </a:xfrm>
        </p:grpSpPr>
        <p:pic>
          <p:nvPicPr>
            <p:cNvPr id="51202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14648" t="17500" r="16504" b="17500"/>
            <a:stretch>
              <a:fillRect/>
            </a:stretch>
          </p:blipFill>
          <p:spPr bwMode="auto">
            <a:xfrm>
              <a:off x="714348" y="1928802"/>
              <a:ext cx="6715172" cy="3714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Textfeld 27"/>
            <p:cNvSpPr txBox="1"/>
            <p:nvPr/>
          </p:nvSpPr>
          <p:spPr>
            <a:xfrm>
              <a:off x="642910" y="4274114"/>
              <a:ext cx="21431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de-DE" dirty="0" smtClean="0"/>
                <a:t>%</a:t>
              </a:r>
              <a:endParaRPr lang="de-DE" dirty="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Szenario 2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de-DE" dirty="0" smtClean="0"/>
              <a:t>Handlungsvorschlag</a:t>
            </a:r>
          </a:p>
          <a:p>
            <a:pPr>
              <a:buNone/>
            </a:pPr>
            <a:endParaRPr lang="de-DE" u="sng" dirty="0" smtClean="0"/>
          </a:p>
          <a:p>
            <a:r>
              <a:rPr lang="de-DE" dirty="0" smtClean="0"/>
              <a:t>Bei konstanter Nachfrage: </a:t>
            </a:r>
          </a:p>
          <a:p>
            <a:pPr>
              <a:buNone/>
            </a:pPr>
            <a:r>
              <a:rPr lang="de-DE" dirty="0" smtClean="0"/>
              <a:t>	-  Anschaffung neue Maschine </a:t>
            </a:r>
          </a:p>
          <a:p>
            <a:pPr>
              <a:buNone/>
            </a:pPr>
            <a:r>
              <a:rPr lang="de-DE" dirty="0" smtClean="0"/>
              <a:t>	-  Amortisation nach 3 Jahren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>
                <a:sym typeface="Wingdings" pitchFamily="2" charset="2"/>
              </a:rPr>
              <a:t>Bei sinkender Nachfrage:</a:t>
            </a:r>
          </a:p>
          <a:p>
            <a:pPr>
              <a:buNone/>
            </a:pPr>
            <a:r>
              <a:rPr lang="de-DE" dirty="0" smtClean="0">
                <a:sym typeface="Wingdings" pitchFamily="2" charset="2"/>
              </a:rPr>
              <a:t>	- Einführung dritte Schicht</a:t>
            </a:r>
          </a:p>
          <a:p>
            <a:pPr>
              <a:buNone/>
            </a:pPr>
            <a:r>
              <a:rPr lang="de-DE" dirty="0" smtClean="0">
                <a:sym typeface="Wingdings" pitchFamily="2" charset="2"/>
              </a:rPr>
              <a:t>	- höhere Flexibilität</a:t>
            </a:r>
          </a:p>
          <a:p>
            <a:pPr>
              <a:buNone/>
            </a:pPr>
            <a:r>
              <a:rPr lang="de-DE" dirty="0" smtClean="0">
                <a:sym typeface="Wingdings" pitchFamily="2" charset="2"/>
              </a:rPr>
              <a:t>	- kürzere Reaktionszeit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17</a:t>
            </a:fld>
            <a:endParaRPr lang="de-DE" dirty="0"/>
          </a:p>
        </p:txBody>
      </p:sp>
      <p:grpSp>
        <p:nvGrpSpPr>
          <p:cNvPr id="7" name="Gruppieren 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8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0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2" name="Gruppieren 11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sp>
                <p:nvSpPr>
                  <p:cNvPr id="14" name="Textfeld 13"/>
                  <p:cNvSpPr txBox="1"/>
                  <p:nvPr/>
                </p:nvSpPr>
                <p:spPr>
                  <a:xfrm>
                    <a:off x="71406" y="5924"/>
                    <a:ext cx="1473096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Einleitung</a:t>
                    </a:r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 &amp;</a:t>
                    </a:r>
                  </a:p>
                  <a:p>
                    <a:pPr algn="ctr"/>
                    <a:r>
                      <a:rPr lang="de-DE" sz="1400" baseline="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Problemstellung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5" name="Textfeld 14"/>
                  <p:cNvSpPr txBox="1"/>
                  <p:nvPr/>
                </p:nvSpPr>
                <p:spPr>
                  <a:xfrm>
                    <a:off x="1785918" y="28882"/>
                    <a:ext cx="96853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Consideo-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Modell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6" name="Textfeld 15"/>
                  <p:cNvSpPr txBox="1"/>
                  <p:nvPr/>
                </p:nvSpPr>
                <p:spPr>
                  <a:xfrm>
                    <a:off x="2957832" y="10609"/>
                    <a:ext cx="901209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Ist-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Situation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7" name="Textfeld 16"/>
                  <p:cNvSpPr txBox="1"/>
                  <p:nvPr/>
                </p:nvSpPr>
                <p:spPr>
                  <a:xfrm>
                    <a:off x="4000496" y="-24"/>
                    <a:ext cx="963725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Szenarien</a:t>
                    </a:r>
                  </a:p>
                  <a:p>
                    <a:pPr algn="ctr"/>
                    <a:r>
                      <a: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rPr>
                      <a:t>1&amp;2</a:t>
                    </a:r>
                    <a:endParaRPr lang="de-DE" sz="1400" dirty="0">
                      <a:solidFill>
                        <a:schemeClr val="tx2">
                          <a:lumMod val="50000"/>
                        </a:schemeClr>
                      </a:solidFill>
                    </a:endParaRPr>
                  </a:p>
                </p:txBody>
              </p:sp>
              <p:sp>
                <p:nvSpPr>
                  <p:cNvPr id="18" name="Textfeld 17"/>
                  <p:cNvSpPr txBox="1"/>
                  <p:nvPr/>
                </p:nvSpPr>
                <p:spPr>
                  <a:xfrm>
                    <a:off x="5181389" y="-24"/>
                    <a:ext cx="1378904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Entscheidungs-</a:t>
                    </a: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empfehlung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sp>
                <p:nvSpPr>
                  <p:cNvPr id="19" name="Textfeld 18"/>
                  <p:cNvSpPr txBox="1"/>
                  <p:nvPr/>
                </p:nvSpPr>
                <p:spPr>
                  <a:xfrm>
                    <a:off x="6798865" y="18249"/>
                    <a:ext cx="833882" cy="523220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Lessons</a:t>
                    </a:r>
                    <a:endPara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  <a:p>
                    <a:pPr algn="ctr"/>
                    <a:r>
                      <a:rPr lang="de-DE" sz="1400" dirty="0" err="1" smtClean="0">
                        <a:solidFill>
                          <a:schemeClr val="bg1">
                            <a:lumMod val="65000"/>
                          </a:schemeClr>
                        </a:solidFill>
                      </a:rPr>
                      <a:t>Learned</a:t>
                    </a:r>
                    <a:endParaRPr lang="de-DE" sz="1400" dirty="0">
                      <a:solidFill>
                        <a:schemeClr val="bg1">
                          <a:lumMod val="65000"/>
                        </a:schemeClr>
                      </a:solidFill>
                    </a:endParaRPr>
                  </a:p>
                </p:txBody>
              </p:sp>
              <p:cxnSp>
                <p:nvCxnSpPr>
                  <p:cNvPr id="20" name="Gerade Verbindung 19"/>
                  <p:cNvCxnSpPr/>
                  <p:nvPr/>
                </p:nvCxnSpPr>
                <p:spPr>
                  <a:xfrm>
                    <a:off x="0" y="246040"/>
                    <a:ext cx="8143900" cy="1588"/>
                  </a:xfrm>
                  <a:prstGeom prst="line">
                    <a:avLst/>
                  </a:prstGeom>
                </p:spPr>
                <p:style>
                  <a:lnRef idx="1">
                    <a:schemeClr val="accent1"/>
                  </a:lnRef>
                  <a:fillRef idx="0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tx1"/>
                  </a:fontRef>
                </p:style>
              </p:cxnSp>
              <p:sp>
                <p:nvSpPr>
                  <p:cNvPr id="21" name="Ellipse 20"/>
                  <p:cNvSpPr/>
                  <p:nvPr/>
                </p:nvSpPr>
                <p:spPr>
                  <a:xfrm>
                    <a:off x="1571604" y="17334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2" name="Ellipse 21"/>
                  <p:cNvSpPr/>
                  <p:nvPr/>
                </p:nvSpPr>
                <p:spPr>
                  <a:xfrm>
                    <a:off x="2786050" y="170148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3" name="Ellipse 22"/>
                  <p:cNvSpPr/>
                  <p:nvPr/>
                </p:nvSpPr>
                <p:spPr>
                  <a:xfrm>
                    <a:off x="385762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4" name="Ellipse 23"/>
                  <p:cNvSpPr/>
                  <p:nvPr/>
                </p:nvSpPr>
                <p:spPr>
                  <a:xfrm>
                    <a:off x="4983782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5" name="Ellipse 24"/>
                  <p:cNvSpPr/>
                  <p:nvPr/>
                </p:nvSpPr>
                <p:spPr>
                  <a:xfrm>
                    <a:off x="6541770" y="186994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  <p:sp>
                <p:nvSpPr>
                  <p:cNvPr id="26" name="Ellipse 25"/>
                  <p:cNvSpPr/>
                  <p:nvPr/>
                </p:nvSpPr>
                <p:spPr>
                  <a:xfrm>
                    <a:off x="7759414" y="183796"/>
                    <a:ext cx="142876" cy="142876"/>
                  </a:xfrm>
                  <a:prstGeom prst="ellipse">
                    <a:avLst/>
                  </a:prstGeom>
                  <a:solidFill>
                    <a:schemeClr val="bg1">
                      <a:lumMod val="85000"/>
                      <a:alpha val="80000"/>
                    </a:schemeClr>
                  </a:solidFill>
                  <a:ln w="28575">
                    <a:solidFill>
                      <a:schemeClr val="bg1">
                        <a:lumMod val="7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3" name="Ellipse 12"/>
                <p:cNvSpPr/>
                <p:nvPr/>
              </p:nvSpPr>
              <p:spPr>
                <a:xfrm>
                  <a:off x="2786050" y="19239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1" name="Ellipse 10"/>
              <p:cNvSpPr/>
              <p:nvPr/>
            </p:nvSpPr>
            <p:spPr>
              <a:xfrm>
                <a:off x="3857620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9" name="Ellipse 8"/>
            <p:cNvSpPr/>
            <p:nvPr/>
          </p:nvSpPr>
          <p:spPr>
            <a:xfrm>
              <a:off x="5000628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Entscheidungsempfehlung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Szenario 1</a:t>
            </a:r>
          </a:p>
          <a:p>
            <a:pPr>
              <a:buNone/>
            </a:pPr>
            <a:r>
              <a:rPr lang="de-DE" dirty="0" smtClean="0"/>
              <a:t>	- kurzzeitig </a:t>
            </a:r>
            <a:r>
              <a:rPr lang="de-DE" b="1" dirty="0" smtClean="0"/>
              <a:t>Maschine 3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Szenario 2</a:t>
            </a:r>
          </a:p>
          <a:p>
            <a:pPr>
              <a:buNone/>
            </a:pPr>
            <a:r>
              <a:rPr lang="de-DE" dirty="0" smtClean="0"/>
              <a:t>	- konstante Nachfrage: </a:t>
            </a:r>
            <a:r>
              <a:rPr lang="de-DE" b="1" dirty="0" smtClean="0"/>
              <a:t>Maschine 3 </a:t>
            </a:r>
          </a:p>
          <a:p>
            <a:pPr>
              <a:buNone/>
            </a:pPr>
            <a:r>
              <a:rPr lang="de-DE" b="1" dirty="0" smtClean="0"/>
              <a:t>	</a:t>
            </a:r>
            <a:r>
              <a:rPr lang="de-DE" dirty="0" smtClean="0"/>
              <a:t>- sinkende Nachfrage: </a:t>
            </a:r>
            <a:r>
              <a:rPr lang="de-DE" b="1" dirty="0" smtClean="0"/>
              <a:t>Schicht 3 </a:t>
            </a:r>
          </a:p>
          <a:p>
            <a:pPr>
              <a:buNone/>
            </a:pPr>
            <a:endParaRPr lang="de-DE" b="1" dirty="0" smtClean="0"/>
          </a:p>
          <a:p>
            <a:pPr algn="ctr">
              <a:buNone/>
            </a:pPr>
            <a:r>
              <a:rPr lang="de-DE" b="1" dirty="0" smtClean="0">
                <a:sym typeface="Wingdings" pitchFamily="2" charset="2"/>
              </a:rPr>
              <a:t>Veränderte Wettbewerbsbedingungen:</a:t>
            </a:r>
          </a:p>
          <a:p>
            <a:pPr algn="ctr">
              <a:buNone/>
            </a:pPr>
            <a:r>
              <a:rPr lang="de-DE" b="1" dirty="0" smtClean="0">
                <a:sym typeface="Wingdings" pitchFamily="2" charset="2"/>
              </a:rPr>
              <a:t>	 Schicht 3</a:t>
            </a:r>
            <a:endParaRPr lang="de-DE" b="1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18</a:t>
            </a:fld>
            <a:endParaRPr lang="de-DE" dirty="0"/>
          </a:p>
        </p:txBody>
      </p:sp>
      <p:grpSp>
        <p:nvGrpSpPr>
          <p:cNvPr id="28" name="Gruppieren 27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7" name="Gruppieren 6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8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0" name="Gruppieren 8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grpSp>
                <p:nvGrpSpPr>
                  <p:cNvPr id="12" name="Gruppieren 11"/>
                  <p:cNvGrpSpPr/>
                  <p:nvPr/>
                </p:nvGrpSpPr>
                <p:grpSpPr>
                  <a:xfrm>
                    <a:off x="0" y="-24"/>
                    <a:ext cx="8143900" cy="552126"/>
                    <a:chOff x="0" y="-24"/>
                    <a:chExt cx="8143900" cy="552126"/>
                  </a:xfrm>
                </p:grpSpPr>
                <p:sp>
                  <p:nvSpPr>
                    <p:cNvPr id="14" name="Textfeld 13"/>
                    <p:cNvSpPr txBox="1"/>
                    <p:nvPr/>
                  </p:nvSpPr>
                  <p:spPr>
                    <a:xfrm>
                      <a:off x="71406" y="5924"/>
                      <a:ext cx="1473096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Einleitung</a:t>
                      </a:r>
                      <a:r>
                        <a:rPr lang="de-D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&amp;</a:t>
                      </a:r>
                    </a:p>
                    <a:p>
                      <a:pPr algn="ctr"/>
                      <a:r>
                        <a:rPr lang="de-D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Problemstellung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5" name="Textfeld 14"/>
                    <p:cNvSpPr txBox="1"/>
                    <p:nvPr/>
                  </p:nvSpPr>
                  <p:spPr>
                    <a:xfrm>
                      <a:off x="1785918" y="28882"/>
                      <a:ext cx="96853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Consideo-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Modell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6" name="Textfeld 15"/>
                    <p:cNvSpPr txBox="1"/>
                    <p:nvPr/>
                  </p:nvSpPr>
                  <p:spPr>
                    <a:xfrm>
                      <a:off x="2957832" y="10609"/>
                      <a:ext cx="901209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Ist-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Situation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7" name="Textfeld 16"/>
                    <p:cNvSpPr txBox="1"/>
                    <p:nvPr/>
                  </p:nvSpPr>
                  <p:spPr>
                    <a:xfrm>
                      <a:off x="4000496" y="-24"/>
                      <a:ext cx="96372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Szenarien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1&amp;2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8" name="Textfeld 17"/>
                    <p:cNvSpPr txBox="1"/>
                    <p:nvPr/>
                  </p:nvSpPr>
                  <p:spPr>
                    <a:xfrm>
                      <a:off x="5181389" y="-24"/>
                      <a:ext cx="1378904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Entscheidungs-</a:t>
                      </a:r>
                    </a:p>
                    <a:p>
                      <a:pPr algn="ctr"/>
                      <a:r>
                        <a:rPr lang="de-DE" sz="14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empfehlung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9" name="Textfeld 18"/>
                    <p:cNvSpPr txBox="1"/>
                    <p:nvPr/>
                  </p:nvSpPr>
                  <p:spPr>
                    <a:xfrm>
                      <a:off x="6798865" y="18249"/>
                      <a:ext cx="833882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Lessons</a:t>
                      </a:r>
                      <a:endParaRPr lang="de-DE" sz="1400" dirty="0" smtClean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de-DE" sz="1400" dirty="0" err="1" smtClean="0">
                          <a:solidFill>
                            <a:schemeClr val="bg1">
                              <a:lumMod val="65000"/>
                            </a:schemeClr>
                          </a:solidFill>
                        </a:rPr>
                        <a:t>Learned</a:t>
                      </a:r>
                      <a:endParaRPr lang="de-DE" sz="1400" dirty="0">
                        <a:solidFill>
                          <a:schemeClr val="bg1">
                            <a:lumMod val="65000"/>
                          </a:schemeClr>
                        </a:solidFill>
                      </a:endParaRPr>
                    </a:p>
                  </p:txBody>
                </p:sp>
                <p:cxnSp>
                  <p:nvCxnSpPr>
                    <p:cNvPr id="20" name="Gerade Verbindung 19"/>
                    <p:cNvCxnSpPr/>
                    <p:nvPr/>
                  </p:nvCxnSpPr>
                  <p:spPr>
                    <a:xfrm>
                      <a:off x="0" y="246040"/>
                      <a:ext cx="8143900" cy="158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1" name="Ellipse 20"/>
                    <p:cNvSpPr/>
                    <p:nvPr/>
                  </p:nvSpPr>
                  <p:spPr>
                    <a:xfrm>
                      <a:off x="1571604" y="173346"/>
                      <a:ext cx="142876" cy="142876"/>
                    </a:xfrm>
                    <a:prstGeom prst="ellipse">
                      <a:avLst/>
                    </a:prstGeom>
                    <a:solidFill>
                      <a:schemeClr val="accent1">
                        <a:lumMod val="60000"/>
                        <a:lumOff val="40000"/>
                        <a:alpha val="80000"/>
                      </a:schemeClr>
                    </a:solidFill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2" name="Ellipse 21"/>
                    <p:cNvSpPr/>
                    <p:nvPr/>
                  </p:nvSpPr>
                  <p:spPr>
                    <a:xfrm>
                      <a:off x="2786050" y="170148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3" name="Ellipse 22"/>
                    <p:cNvSpPr/>
                    <p:nvPr/>
                  </p:nvSpPr>
                  <p:spPr>
                    <a:xfrm>
                      <a:off x="3857620" y="186994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4" name="Ellipse 23"/>
                    <p:cNvSpPr/>
                    <p:nvPr/>
                  </p:nvSpPr>
                  <p:spPr>
                    <a:xfrm>
                      <a:off x="4983782" y="183796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5" name="Ellipse 24"/>
                    <p:cNvSpPr/>
                    <p:nvPr/>
                  </p:nvSpPr>
                  <p:spPr>
                    <a:xfrm>
                      <a:off x="6541770" y="186994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6" name="Ellipse 25"/>
                    <p:cNvSpPr/>
                    <p:nvPr/>
                  </p:nvSpPr>
                  <p:spPr>
                    <a:xfrm>
                      <a:off x="7759414" y="183796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sp>
                <p:nvSpPr>
                  <p:cNvPr id="13" name="Ellipse 12"/>
                  <p:cNvSpPr/>
                  <p:nvPr/>
                </p:nvSpPr>
                <p:spPr>
                  <a:xfrm>
                    <a:off x="2786050" y="19239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1" name="Ellipse 10"/>
                <p:cNvSpPr/>
                <p:nvPr/>
              </p:nvSpPr>
              <p:spPr>
                <a:xfrm>
                  <a:off x="3857620" y="195240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9" name="Ellipse 8"/>
              <p:cNvSpPr/>
              <p:nvPr/>
            </p:nvSpPr>
            <p:spPr>
              <a:xfrm>
                <a:off x="5000628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7" name="Ellipse 26"/>
            <p:cNvSpPr/>
            <p:nvPr/>
          </p:nvSpPr>
          <p:spPr>
            <a:xfrm>
              <a:off x="6553214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buNone/>
            </a:pPr>
            <a:r>
              <a:rPr lang="de-D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cs typeface="Aharoni" pitchFamily="2" charset="-79"/>
              </a:rPr>
              <a:t>+</a:t>
            </a:r>
          </a:p>
          <a:p>
            <a:pPr>
              <a:buNone/>
            </a:pPr>
            <a:endParaRPr lang="de-DE" sz="66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cs typeface="Aharoni" pitchFamily="2" charset="-79"/>
            </a:endParaRPr>
          </a:p>
          <a:p>
            <a:pPr>
              <a:buNone/>
            </a:pPr>
            <a:r>
              <a:rPr lang="de-DE" sz="6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  <a:reflection blurRad="6350" stA="60000" endA="900" endPos="58000" dir="5400000" sy="-100000" algn="bl" rotWithShape="0"/>
                </a:effectLst>
                <a:cs typeface="Aharoni" pitchFamily="2" charset="-79"/>
              </a:rPr>
              <a:t>-</a:t>
            </a:r>
            <a:endParaRPr lang="de-DE" sz="6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  <a:reflection blurRad="6350" stA="60000" endA="900" endPos="58000" dir="5400000" sy="-100000" algn="bl" rotWithShape="0"/>
              </a:effectLst>
              <a:cs typeface="Aharoni" pitchFamily="2" charset="-79"/>
            </a:endParaRPr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19</a:t>
            </a:fld>
            <a:endParaRPr lang="de-DE" dirty="0"/>
          </a:p>
        </p:txBody>
      </p:sp>
      <p:sp>
        <p:nvSpPr>
          <p:cNvPr id="7" name="Inhaltsplatzhalter 2"/>
          <p:cNvSpPr txBox="1">
            <a:spLocks/>
          </p:cNvSpPr>
          <p:nvPr/>
        </p:nvSpPr>
        <p:spPr>
          <a:xfrm>
            <a:off x="609600" y="17618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Intuitiv </a:t>
            </a:r>
            <a:r>
              <a:rPr lang="de-DE" sz="2600" dirty="0" err="1" smtClean="0"/>
              <a:t>bedienbar</a:t>
            </a:r>
            <a:endParaRPr lang="de-DE" sz="2600" dirty="0" smtClean="0"/>
          </a:p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Simulation komplexer Sachverhalte erleichtert Entscheidungsfindung</a:t>
            </a:r>
          </a:p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endParaRPr lang="de-DE" sz="2600" dirty="0" smtClean="0"/>
          </a:p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endParaRPr lang="de-DE" sz="2600" dirty="0" smtClean="0"/>
          </a:p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Praktische Probleme:</a:t>
            </a:r>
          </a:p>
          <a:p>
            <a:pPr marL="1188720" lvl="2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Abnehmende Schnelligkeit </a:t>
            </a:r>
          </a:p>
          <a:p>
            <a:pPr marL="1188720" lvl="2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Visualisierung der Cockpits</a:t>
            </a:r>
          </a:p>
          <a:p>
            <a:pPr marL="1188720" lvl="2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r>
              <a:rPr lang="de-DE" sz="2600" dirty="0" smtClean="0"/>
              <a:t>Hilfestellung zu Formeln</a:t>
            </a:r>
          </a:p>
          <a:p>
            <a:pPr marL="731520" lvl="1" indent="-274320">
              <a:spcBef>
                <a:spcPts val="600"/>
              </a:spcBef>
              <a:buClr>
                <a:schemeClr val="tx2"/>
              </a:buClr>
              <a:buSzPct val="73000"/>
              <a:buFont typeface="Wingdings 2"/>
              <a:buChar char=""/>
            </a:pPr>
            <a:endParaRPr kumimoji="0" lang="de-DE" sz="26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8" name="Gruppieren 7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9" name="Gruppieren 6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1" name="Gruppieren 8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grpSp>
              <p:nvGrpSpPr>
                <p:cNvPr id="13" name="Gruppieren 8"/>
                <p:cNvGrpSpPr/>
                <p:nvPr/>
              </p:nvGrpSpPr>
              <p:grpSpPr>
                <a:xfrm>
                  <a:off x="0" y="-24"/>
                  <a:ext cx="8143900" cy="552126"/>
                  <a:chOff x="0" y="-24"/>
                  <a:chExt cx="8143900" cy="552126"/>
                </a:xfrm>
              </p:grpSpPr>
              <p:grpSp>
                <p:nvGrpSpPr>
                  <p:cNvPr id="15" name="Gruppieren 11"/>
                  <p:cNvGrpSpPr/>
                  <p:nvPr/>
                </p:nvGrpSpPr>
                <p:grpSpPr>
                  <a:xfrm>
                    <a:off x="0" y="-24"/>
                    <a:ext cx="8143900" cy="552126"/>
                    <a:chOff x="0" y="-24"/>
                    <a:chExt cx="8143900" cy="552126"/>
                  </a:xfrm>
                </p:grpSpPr>
                <p:sp>
                  <p:nvSpPr>
                    <p:cNvPr id="17" name="Textfeld 16"/>
                    <p:cNvSpPr txBox="1"/>
                    <p:nvPr/>
                  </p:nvSpPr>
                  <p:spPr>
                    <a:xfrm>
                      <a:off x="71406" y="5924"/>
                      <a:ext cx="1473096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Einleitung</a:t>
                      </a:r>
                      <a:r>
                        <a:rPr lang="de-D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 &amp;</a:t>
                      </a:r>
                    </a:p>
                    <a:p>
                      <a:pPr algn="ctr"/>
                      <a:r>
                        <a:rPr lang="de-DE" sz="1400" baseline="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Problemstellung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8" name="Textfeld 17"/>
                    <p:cNvSpPr txBox="1"/>
                    <p:nvPr/>
                  </p:nvSpPr>
                  <p:spPr>
                    <a:xfrm>
                      <a:off x="1785918" y="28882"/>
                      <a:ext cx="96853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Consideo-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Modell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19" name="Textfeld 18"/>
                    <p:cNvSpPr txBox="1"/>
                    <p:nvPr/>
                  </p:nvSpPr>
                  <p:spPr>
                    <a:xfrm>
                      <a:off x="2957832" y="10609"/>
                      <a:ext cx="901209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Ist-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Situation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0" name="Textfeld 19"/>
                    <p:cNvSpPr txBox="1"/>
                    <p:nvPr/>
                  </p:nvSpPr>
                  <p:spPr>
                    <a:xfrm>
                      <a:off x="4000496" y="-24"/>
                      <a:ext cx="963725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Szenarien</a:t>
                      </a:r>
                    </a:p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1&amp;2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1" name="Textfeld 20"/>
                    <p:cNvSpPr txBox="1"/>
                    <p:nvPr/>
                  </p:nvSpPr>
                  <p:spPr>
                    <a:xfrm>
                      <a:off x="5181389" y="-24"/>
                      <a:ext cx="1378904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Entscheidungs-</a:t>
                      </a:r>
                    </a:p>
                    <a:p>
                      <a:pPr algn="ctr"/>
                      <a:r>
                        <a:rPr lang="de-DE" sz="14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empfehlung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sp>
                  <p:nvSpPr>
                    <p:cNvPr id="22" name="Textfeld 21"/>
                    <p:cNvSpPr txBox="1"/>
                    <p:nvPr/>
                  </p:nvSpPr>
                  <p:spPr>
                    <a:xfrm>
                      <a:off x="6798865" y="18249"/>
                      <a:ext cx="833882" cy="523220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pPr algn="ctr"/>
                      <a:r>
                        <a:rPr lang="de-DE" sz="14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Lessons</a:t>
                      </a:r>
                      <a:endParaRPr lang="de-DE" sz="1400" dirty="0" smtClean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  <a:p>
                      <a:pPr algn="ctr"/>
                      <a:r>
                        <a:rPr lang="de-DE" sz="1400" dirty="0" err="1" smtClean="0">
                          <a:solidFill>
                            <a:schemeClr val="tx2">
                              <a:lumMod val="50000"/>
                            </a:schemeClr>
                          </a:solidFill>
                        </a:rPr>
                        <a:t>Learned</a:t>
                      </a:r>
                      <a:endParaRPr lang="de-DE" sz="1400" dirty="0">
                        <a:solidFill>
                          <a:schemeClr val="tx2">
                            <a:lumMod val="50000"/>
                          </a:schemeClr>
                        </a:solidFill>
                      </a:endParaRPr>
                    </a:p>
                  </p:txBody>
                </p:sp>
                <p:cxnSp>
                  <p:nvCxnSpPr>
                    <p:cNvPr id="23" name="Gerade Verbindung 22"/>
                    <p:cNvCxnSpPr/>
                    <p:nvPr/>
                  </p:nvCxnSpPr>
                  <p:spPr>
                    <a:xfrm>
                      <a:off x="0" y="246040"/>
                      <a:ext cx="8143900" cy="1588"/>
                    </a:xfrm>
                    <a:prstGeom prst="line">
                      <a:avLst/>
                    </a:prstGeom>
                  </p:spPr>
                  <p:style>
                    <a:lnRef idx="1">
                      <a:schemeClr val="accent1"/>
                    </a:lnRef>
                    <a:fillRef idx="0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tx1"/>
                    </a:fontRef>
                  </p:style>
                </p:cxnSp>
                <p:sp>
                  <p:nvSpPr>
                    <p:cNvPr id="24" name="Ellipse 23"/>
                    <p:cNvSpPr/>
                    <p:nvPr/>
                  </p:nvSpPr>
                  <p:spPr>
                    <a:xfrm>
                      <a:off x="1571604" y="173346"/>
                      <a:ext cx="142876" cy="142876"/>
                    </a:xfrm>
                    <a:prstGeom prst="ellipse">
                      <a:avLst/>
                    </a:prstGeom>
                    <a:solidFill>
                      <a:schemeClr val="accent1">
                        <a:lumMod val="60000"/>
                        <a:lumOff val="40000"/>
                        <a:alpha val="80000"/>
                      </a:schemeClr>
                    </a:solidFill>
                    <a:ln w="28575"/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5" name="Ellipse 24"/>
                    <p:cNvSpPr/>
                    <p:nvPr/>
                  </p:nvSpPr>
                  <p:spPr>
                    <a:xfrm>
                      <a:off x="2786050" y="170148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6" name="Ellipse 25"/>
                    <p:cNvSpPr/>
                    <p:nvPr/>
                  </p:nvSpPr>
                  <p:spPr>
                    <a:xfrm>
                      <a:off x="3857620" y="186994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7" name="Ellipse 26"/>
                    <p:cNvSpPr/>
                    <p:nvPr/>
                  </p:nvSpPr>
                  <p:spPr>
                    <a:xfrm>
                      <a:off x="4983782" y="183796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8" name="Ellipse 27"/>
                    <p:cNvSpPr/>
                    <p:nvPr/>
                  </p:nvSpPr>
                  <p:spPr>
                    <a:xfrm>
                      <a:off x="6541770" y="186994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  <p:sp>
                  <p:nvSpPr>
                    <p:cNvPr id="29" name="Ellipse 28"/>
                    <p:cNvSpPr/>
                    <p:nvPr/>
                  </p:nvSpPr>
                  <p:spPr>
                    <a:xfrm>
                      <a:off x="7759414" y="183796"/>
                      <a:ext cx="142876" cy="142876"/>
                    </a:xfrm>
                    <a:prstGeom prst="ellipse">
                      <a:avLst/>
                    </a:prstGeom>
                    <a:solidFill>
                      <a:schemeClr val="bg1">
                        <a:lumMod val="85000"/>
                        <a:alpha val="80000"/>
                      </a:schemeClr>
                    </a:solidFill>
                    <a:ln w="28575">
                      <a:solidFill>
                        <a:schemeClr val="bg1">
                          <a:lumMod val="75000"/>
                        </a:schemeClr>
                      </a:solidFill>
                    </a:ln>
                  </p:spPr>
                  <p:style>
                    <a:lnRef idx="2">
                      <a:schemeClr val="accent1">
                        <a:shade val="50000"/>
                      </a:schemeClr>
                    </a:lnRef>
                    <a:fillRef idx="1">
                      <a:schemeClr val="accent1"/>
                    </a:fillRef>
                    <a:effectRef idx="0">
                      <a:schemeClr val="accent1"/>
                    </a:effectRef>
                    <a:fontRef idx="minor">
                      <a:schemeClr val="lt1"/>
                    </a:fontRef>
                  </p:style>
                  <p:txBody>
                    <a:bodyPr rtlCol="0" anchor="ctr"/>
                    <a:lstStyle/>
                    <a:p>
                      <a:pPr algn="ctr"/>
                      <a:endParaRPr lang="de-DE"/>
                    </a:p>
                  </p:txBody>
                </p:sp>
              </p:grpSp>
              <p:sp>
                <p:nvSpPr>
                  <p:cNvPr id="16" name="Ellipse 15"/>
                  <p:cNvSpPr/>
                  <p:nvPr/>
                </p:nvSpPr>
                <p:spPr>
                  <a:xfrm>
                    <a:off x="2786050" y="192396"/>
                    <a:ext cx="142876" cy="142876"/>
                  </a:xfrm>
                  <a:prstGeom prst="ellipse">
                    <a:avLst/>
                  </a:prstGeom>
                  <a:solidFill>
                    <a:schemeClr val="accent1">
                      <a:lumMod val="60000"/>
                      <a:lumOff val="40000"/>
                      <a:alpha val="80000"/>
                    </a:schemeClr>
                  </a:solidFill>
                  <a:ln w="28575"/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de-DE"/>
                  </a:p>
                </p:txBody>
              </p:sp>
            </p:grpSp>
            <p:sp>
              <p:nvSpPr>
                <p:cNvPr id="14" name="Ellipse 13"/>
                <p:cNvSpPr/>
                <p:nvPr/>
              </p:nvSpPr>
              <p:spPr>
                <a:xfrm>
                  <a:off x="3857620" y="195240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2" name="Ellipse 11"/>
              <p:cNvSpPr/>
              <p:nvPr/>
            </p:nvSpPr>
            <p:spPr>
              <a:xfrm>
                <a:off x="5000628" y="195240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10" name="Ellipse 9"/>
            <p:cNvSpPr/>
            <p:nvPr/>
          </p:nvSpPr>
          <p:spPr>
            <a:xfrm>
              <a:off x="6553214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sp>
        <p:nvSpPr>
          <p:cNvPr id="30" name="Ellipse 29"/>
          <p:cNvSpPr/>
          <p:nvPr/>
        </p:nvSpPr>
        <p:spPr>
          <a:xfrm>
            <a:off x="7762898" y="195240"/>
            <a:ext cx="142876" cy="142876"/>
          </a:xfrm>
          <a:prstGeom prst="ellipse">
            <a:avLst/>
          </a:prstGeom>
          <a:solidFill>
            <a:schemeClr val="accent1">
              <a:lumMod val="60000"/>
              <a:lumOff val="40000"/>
              <a:alpha val="80000"/>
            </a:schemeClr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Agenda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Einleitung &amp; Problemstellung</a:t>
            </a:r>
          </a:p>
          <a:p>
            <a:r>
              <a:rPr lang="de-DE" dirty="0" smtClean="0"/>
              <a:t>Consideo Modell</a:t>
            </a:r>
          </a:p>
          <a:p>
            <a:r>
              <a:rPr lang="de-DE" dirty="0" smtClean="0"/>
              <a:t>Ist-Situation</a:t>
            </a:r>
          </a:p>
          <a:p>
            <a:r>
              <a:rPr lang="de-DE" dirty="0" smtClean="0"/>
              <a:t>Szenarien 1 &amp; 2</a:t>
            </a:r>
          </a:p>
          <a:p>
            <a:r>
              <a:rPr lang="de-DE" dirty="0" smtClean="0"/>
              <a:t>Entscheidungsempfehlung</a:t>
            </a:r>
          </a:p>
          <a:p>
            <a:r>
              <a:rPr lang="de-DE" dirty="0" err="1" smtClean="0"/>
              <a:t>Lessons</a:t>
            </a:r>
            <a:r>
              <a:rPr lang="de-DE" dirty="0" smtClean="0"/>
              <a:t> </a:t>
            </a:r>
            <a:r>
              <a:rPr lang="de-DE" dirty="0" err="1" smtClean="0"/>
              <a:t>Learned</a:t>
            </a:r>
            <a:endParaRPr lang="de-DE" dirty="0" smtClean="0"/>
          </a:p>
          <a:p>
            <a:pPr>
              <a:buNone/>
            </a:pPr>
            <a:endParaRPr lang="de-DE" dirty="0" smtClean="0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7" name="Fußzeilenplatzhalt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8" name="Foliennummernplatzhalt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2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Vielen Dank für die Aufmerksamkeit!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20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Quellen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de-DE" sz="1800" dirty="0" smtClean="0"/>
              <a:t>http://www.drucktechniken.de/offsetdruck_deutsch.html</a:t>
            </a:r>
          </a:p>
          <a:p>
            <a:r>
              <a:rPr lang="de-DE" sz="1800" dirty="0" smtClean="0"/>
              <a:t>https://www.firmenkunden.commerzbank.de/files/sector_reports/bb_druckgewerbe.pdf, S.4</a:t>
            </a:r>
          </a:p>
          <a:p>
            <a:r>
              <a:rPr lang="de-DE" sz="1800" dirty="0" smtClean="0"/>
              <a:t>http://www.largeformat.de/Tipps-aus-der-Praxis/Die-Zukunft-der-grafischen-Industrie-ein-Ausblick</a:t>
            </a:r>
          </a:p>
          <a:p>
            <a:r>
              <a:rPr lang="de-DE" sz="1800" dirty="0" smtClean="0"/>
              <a:t>https://www.firmenkunden.commerzbank.de/files/sector_reports/bb_druckgewerbe.pdf,S.5</a:t>
            </a:r>
          </a:p>
          <a:p>
            <a:r>
              <a:rPr lang="de-DE" sz="1800" dirty="0" smtClean="0"/>
              <a:t>http://wenke.net/publishing/kompendium/zukunft_printmedien.pdf</a:t>
            </a:r>
          </a:p>
          <a:p>
            <a:pPr lvl="0"/>
            <a:r>
              <a:rPr lang="de-DE" sz="1800" dirty="0" err="1" smtClean="0"/>
              <a:t>Griga</a:t>
            </a:r>
            <a:r>
              <a:rPr lang="de-DE" sz="1800" dirty="0" smtClean="0"/>
              <a:t>, M. / </a:t>
            </a:r>
            <a:r>
              <a:rPr lang="de-DE" sz="1800" dirty="0" err="1" smtClean="0"/>
              <a:t>Krauleidis</a:t>
            </a:r>
            <a:r>
              <a:rPr lang="de-DE" sz="1800" dirty="0" smtClean="0"/>
              <a:t>, R., „Bilanzen erstellen und lesen für </a:t>
            </a:r>
            <a:r>
              <a:rPr lang="de-DE" sz="1800" dirty="0" err="1" smtClean="0"/>
              <a:t>Dummies</a:t>
            </a:r>
            <a:r>
              <a:rPr lang="de-DE" sz="1800" dirty="0" smtClean="0"/>
              <a:t>“, 1. Auflage, Weinheim, 2009</a:t>
            </a:r>
          </a:p>
          <a:p>
            <a:pPr lvl="0"/>
            <a:r>
              <a:rPr lang="de-DE" sz="1800" dirty="0" smtClean="0"/>
              <a:t>http://www.wissen-info.de/afa/druckmaschine.php</a:t>
            </a:r>
          </a:p>
          <a:p>
            <a:pPr lvl="0"/>
            <a:r>
              <a:rPr lang="de-DE" sz="1800" dirty="0" smtClean="0"/>
              <a:t>http://www.controllingportal.de/Fachinfo/Grundlagen/Kennzahlen/Eigenkapitalrent.html</a:t>
            </a:r>
          </a:p>
          <a:p>
            <a:pPr lvl="0"/>
            <a:r>
              <a:rPr lang="de-DE" sz="1800" dirty="0" smtClean="0"/>
              <a:t>http://www.controllingportal.de/Fachinfo/Grundlagen/Kennzahlen/Gesamtkapitalrent.html</a:t>
            </a:r>
          </a:p>
          <a:p>
            <a:pPr lvl="0"/>
            <a:r>
              <a:rPr lang="de-DE" sz="1800" dirty="0" smtClean="0"/>
              <a:t>http://de.wikipedia.org/wiki/Lohnnebenkosten</a:t>
            </a:r>
          </a:p>
          <a:p>
            <a:pPr lvl="0"/>
            <a:r>
              <a:rPr lang="de-DE" sz="1800" dirty="0" smtClean="0"/>
              <a:t>http://www.focus.de/finanzen/steuern/gehaltsplaner/brutto-netto-rechner-was-2011-vom-gehalt-uebrig-bleibt_aid_28104.html</a:t>
            </a:r>
          </a:p>
          <a:p>
            <a:pPr lvl="0"/>
            <a:r>
              <a:rPr lang="de-DE" sz="1800" dirty="0" smtClean="0"/>
              <a:t>http://www.finanztip.de/recht/steuerrecht/gewerbesteuer.htm</a:t>
            </a:r>
          </a:p>
          <a:p>
            <a:pPr lvl="0"/>
            <a:r>
              <a:rPr lang="de-DE" sz="1800" dirty="0" smtClean="0"/>
              <a:t>http://www.firmextra.de/kennzahlen/kennzahlenuebersicht/eigenkapitalrentabilitaet/</a:t>
            </a:r>
          </a:p>
          <a:p>
            <a:pPr lvl="0"/>
            <a:r>
              <a:rPr lang="de-DE" sz="1800" dirty="0" smtClean="0"/>
              <a:t>http://www.redmonds.de/ebdl_mod2_kap.pdf </a:t>
            </a:r>
          </a:p>
          <a:p>
            <a:endParaRPr lang="de-DE" sz="1800" dirty="0" smtClean="0"/>
          </a:p>
          <a:p>
            <a:endParaRPr lang="de-DE" sz="1600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21</a:t>
            </a:fld>
            <a:endParaRPr lang="de-D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err="1" smtClean="0"/>
              <a:t>Kather</a:t>
            </a:r>
            <a:r>
              <a:rPr lang="de-DE" dirty="0" smtClean="0"/>
              <a:t> </a:t>
            </a:r>
            <a:r>
              <a:rPr lang="de-DE" dirty="0" err="1" smtClean="0"/>
              <a:t>Printing</a:t>
            </a:r>
            <a:r>
              <a:rPr lang="de-DE" dirty="0" smtClean="0"/>
              <a:t> GmbH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Druckereibetrieb </a:t>
            </a:r>
          </a:p>
          <a:p>
            <a:r>
              <a:rPr lang="de-DE" dirty="0" smtClean="0"/>
              <a:t>Gründung 2003</a:t>
            </a:r>
          </a:p>
          <a:p>
            <a:r>
              <a:rPr lang="de-DE" dirty="0" smtClean="0"/>
              <a:t>Sitz: Frankfurt</a:t>
            </a:r>
          </a:p>
          <a:p>
            <a:r>
              <a:rPr lang="de-DE" dirty="0" smtClean="0"/>
              <a:t>Produkte: </a:t>
            </a:r>
          </a:p>
          <a:p>
            <a:pPr>
              <a:buNone/>
            </a:pPr>
            <a:r>
              <a:rPr lang="de-DE" dirty="0" smtClean="0"/>
              <a:t>	Flyer, Firmenmagazine, Broschüren</a:t>
            </a:r>
          </a:p>
          <a:p>
            <a:r>
              <a:rPr lang="de-DE" dirty="0" smtClean="0"/>
              <a:t>EBIT 2010: 61.250€</a:t>
            </a:r>
          </a:p>
          <a:p>
            <a:endParaRPr lang="de-DE" dirty="0" smtClean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3</a:t>
            </a:fld>
            <a:endParaRPr lang="de-DE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3" cstate="print"/>
          <a:srcRect l="25098" t="28750" r="28027" b="11250"/>
          <a:stretch>
            <a:fillRect/>
          </a:stretch>
        </p:blipFill>
        <p:spPr bwMode="auto">
          <a:xfrm>
            <a:off x="4286249" y="2214554"/>
            <a:ext cx="3143271" cy="235745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grpSp>
        <p:nvGrpSpPr>
          <p:cNvPr id="27" name="Gruppieren 2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sp>
          <p:nvSpPr>
            <p:cNvPr id="8" name="Textfeld 7"/>
            <p:cNvSpPr txBox="1"/>
            <p:nvPr/>
          </p:nvSpPr>
          <p:spPr>
            <a:xfrm>
              <a:off x="71406" y="5924"/>
              <a:ext cx="14730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2">
                      <a:lumMod val="50000"/>
                    </a:schemeClr>
                  </a:solidFill>
                </a:rPr>
                <a:t>Einleitung</a:t>
              </a:r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 &amp;</a:t>
              </a:r>
            </a:p>
            <a:p>
              <a:pPr algn="ctr"/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Problemstellung</a:t>
              </a:r>
              <a:endParaRPr lang="de-DE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9" name="Textfeld 8"/>
            <p:cNvSpPr txBox="1"/>
            <p:nvPr/>
          </p:nvSpPr>
          <p:spPr>
            <a:xfrm>
              <a:off x="1785918" y="28882"/>
              <a:ext cx="9685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Consideo-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Modell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2957832" y="10609"/>
              <a:ext cx="9012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Ist-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Situation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4000496" y="-24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Szenarien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1&amp;2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5181389" y="-24"/>
              <a:ext cx="1378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Entscheidungs-</a:t>
              </a: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empfehlung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6798865" y="18249"/>
              <a:ext cx="833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Lessons</a:t>
              </a:r>
              <a:endParaRPr lang="de-DE" sz="1400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Learned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19" name="Gerade Verbindung 18"/>
            <p:cNvCxnSpPr/>
            <p:nvPr/>
          </p:nvCxnSpPr>
          <p:spPr>
            <a:xfrm>
              <a:off x="0" y="246040"/>
              <a:ext cx="81439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Ellipse 20"/>
            <p:cNvSpPr/>
            <p:nvPr/>
          </p:nvSpPr>
          <p:spPr>
            <a:xfrm>
              <a:off x="1571604" y="17334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/>
            <p:cNvSpPr/>
            <p:nvPr/>
          </p:nvSpPr>
          <p:spPr>
            <a:xfrm>
              <a:off x="2786050" y="170148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3" name="Ellipse 22"/>
            <p:cNvSpPr/>
            <p:nvPr/>
          </p:nvSpPr>
          <p:spPr>
            <a:xfrm>
              <a:off x="385762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4" name="Ellipse 23"/>
            <p:cNvSpPr/>
            <p:nvPr/>
          </p:nvSpPr>
          <p:spPr>
            <a:xfrm>
              <a:off x="4983782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5" name="Ellipse 24"/>
            <p:cNvSpPr/>
            <p:nvPr/>
          </p:nvSpPr>
          <p:spPr>
            <a:xfrm>
              <a:off x="654177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6" name="Ellipse 25"/>
            <p:cNvSpPr/>
            <p:nvPr/>
          </p:nvSpPr>
          <p:spPr>
            <a:xfrm>
              <a:off x="7759414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Einleitung 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Offsetdruckverfahren</a:t>
            </a:r>
            <a:endParaRPr lang="de-DE" u="sng" dirty="0" smtClean="0"/>
          </a:p>
          <a:p>
            <a:pPr>
              <a:buNone/>
            </a:pPr>
            <a:endParaRPr lang="de-DE" u="sng" dirty="0" smtClean="0"/>
          </a:p>
          <a:p>
            <a:r>
              <a:rPr lang="de-DE" dirty="0" smtClean="0"/>
              <a:t>Indirektes </a:t>
            </a:r>
          </a:p>
          <a:p>
            <a:pPr>
              <a:buNone/>
            </a:pPr>
            <a:r>
              <a:rPr lang="de-DE" dirty="0" smtClean="0"/>
              <a:t>	Flachdruck-</a:t>
            </a:r>
          </a:p>
          <a:p>
            <a:pPr>
              <a:buNone/>
            </a:pPr>
            <a:r>
              <a:rPr lang="de-DE" dirty="0" smtClean="0"/>
              <a:t>	verfahren</a:t>
            </a:r>
          </a:p>
          <a:p>
            <a:r>
              <a:rPr lang="de-DE" dirty="0" smtClean="0"/>
              <a:t>Aluminium-</a:t>
            </a:r>
          </a:p>
          <a:p>
            <a:pPr>
              <a:buNone/>
            </a:pPr>
            <a:r>
              <a:rPr lang="de-DE" dirty="0" smtClean="0"/>
              <a:t>	</a:t>
            </a:r>
            <a:r>
              <a:rPr lang="de-DE" dirty="0" err="1" smtClean="0"/>
              <a:t>druckplatte</a:t>
            </a:r>
            <a:r>
              <a:rPr lang="de-DE" dirty="0" smtClean="0"/>
              <a:t> mit Gummibelag</a:t>
            </a:r>
          </a:p>
          <a:p>
            <a:r>
              <a:rPr lang="de-DE" dirty="0" smtClean="0"/>
              <a:t>Übliche  Auftragsmengen: 25.000 St.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4</a:t>
            </a:fld>
            <a:endParaRPr lang="de-DE" dirty="0"/>
          </a:p>
        </p:txBody>
      </p:sp>
      <p:pic>
        <p:nvPicPr>
          <p:cNvPr id="30722" name="Picture 2" descr="http://www.fortmann-druck.de/fort_images/offsetdruck_skizze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2571744"/>
            <a:ext cx="3429024" cy="2194575"/>
          </a:xfrm>
          <a:prstGeom prst="rect">
            <a:avLst/>
          </a:prstGeom>
          <a:noFill/>
        </p:spPr>
      </p:pic>
      <p:sp>
        <p:nvSpPr>
          <p:cNvPr id="8" name="Textfeld 7"/>
          <p:cNvSpPr txBox="1"/>
          <p:nvPr/>
        </p:nvSpPr>
        <p:spPr>
          <a:xfrm>
            <a:off x="4714876" y="4714884"/>
            <a:ext cx="3228769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http://www.drucktechniken.de/offsetdruck_deutsch.html</a:t>
            </a:r>
            <a:endParaRPr lang="de-DE" sz="9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sp>
          <p:nvSpPr>
            <p:cNvPr id="10" name="Textfeld 9"/>
            <p:cNvSpPr txBox="1"/>
            <p:nvPr/>
          </p:nvSpPr>
          <p:spPr>
            <a:xfrm>
              <a:off x="71406" y="5924"/>
              <a:ext cx="14730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2">
                      <a:lumMod val="50000"/>
                    </a:schemeClr>
                  </a:solidFill>
                </a:rPr>
                <a:t>Einleitung</a:t>
              </a:r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 &amp;</a:t>
              </a:r>
            </a:p>
            <a:p>
              <a:pPr algn="ctr"/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Problemstellung</a:t>
              </a:r>
              <a:endParaRPr lang="de-DE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785918" y="28882"/>
              <a:ext cx="9685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Consideo-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Modell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957832" y="10609"/>
              <a:ext cx="9012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Ist-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Situation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000496" y="-24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Szenarien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1&amp;2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181389" y="-24"/>
              <a:ext cx="1378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Entscheidungs-</a:t>
              </a: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empfehlung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6798865" y="18249"/>
              <a:ext cx="833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Lessons</a:t>
              </a:r>
              <a:endParaRPr lang="de-DE" sz="1400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Learned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16" name="Gerade Verbindung 15"/>
            <p:cNvCxnSpPr/>
            <p:nvPr/>
          </p:nvCxnSpPr>
          <p:spPr>
            <a:xfrm>
              <a:off x="0" y="246040"/>
              <a:ext cx="81439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Ellipse 16"/>
            <p:cNvSpPr/>
            <p:nvPr/>
          </p:nvSpPr>
          <p:spPr>
            <a:xfrm>
              <a:off x="1571604" y="17334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Ellipse 17"/>
            <p:cNvSpPr/>
            <p:nvPr/>
          </p:nvSpPr>
          <p:spPr>
            <a:xfrm>
              <a:off x="2786050" y="170148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385762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/>
            <p:cNvSpPr/>
            <p:nvPr/>
          </p:nvSpPr>
          <p:spPr>
            <a:xfrm>
              <a:off x="4983782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Ellipse 20"/>
            <p:cNvSpPr/>
            <p:nvPr/>
          </p:nvSpPr>
          <p:spPr>
            <a:xfrm>
              <a:off x="654177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/>
            <p:cNvSpPr/>
            <p:nvPr/>
          </p:nvSpPr>
          <p:spPr>
            <a:xfrm>
              <a:off x="7759414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Problemstellung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Ausblick für die Druckereibranche</a:t>
            </a:r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2/3 der Erträge erfolgen aus Werbeaufträgen</a:t>
            </a:r>
          </a:p>
          <a:p>
            <a:r>
              <a:rPr lang="de-DE" dirty="0" smtClean="0"/>
              <a:t>Trend zu Individualisierung der Werbung</a:t>
            </a:r>
          </a:p>
          <a:p>
            <a:r>
              <a:rPr lang="de-DE" dirty="0" smtClean="0"/>
              <a:t>Vorteil für den Digitaldruck</a:t>
            </a:r>
          </a:p>
          <a:p>
            <a:endParaRPr lang="de-DE" dirty="0" smtClean="0"/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Wettbewerbsdruck</a:t>
            </a:r>
          </a:p>
          <a:p>
            <a:pPr>
              <a:buFont typeface="Wingdings"/>
              <a:buChar char="à"/>
            </a:pPr>
            <a:r>
              <a:rPr lang="de-DE" dirty="0" smtClean="0">
                <a:sym typeface="Wingdings" pitchFamily="2" charset="2"/>
              </a:rPr>
              <a:t>Preisdruck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8" name="Textfeld 7"/>
          <p:cNvSpPr txBox="1"/>
          <p:nvPr/>
        </p:nvSpPr>
        <p:spPr>
          <a:xfrm>
            <a:off x="714348" y="6131502"/>
            <a:ext cx="54152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900" dirty="0" smtClean="0"/>
              <a:t>http://www.largeformat.de/Tipps-aus-der-Praxis/Die-Zukunft-der-grafischen-Industrie-ein-Ausblick</a:t>
            </a:r>
          </a:p>
          <a:p>
            <a:endParaRPr lang="de-DE" sz="900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sp>
          <p:nvSpPr>
            <p:cNvPr id="10" name="Textfeld 9"/>
            <p:cNvSpPr txBox="1"/>
            <p:nvPr/>
          </p:nvSpPr>
          <p:spPr>
            <a:xfrm>
              <a:off x="71406" y="5924"/>
              <a:ext cx="14730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2">
                      <a:lumMod val="50000"/>
                    </a:schemeClr>
                  </a:solidFill>
                </a:rPr>
                <a:t>Einleitung</a:t>
              </a:r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 &amp;</a:t>
              </a:r>
            </a:p>
            <a:p>
              <a:pPr algn="ctr"/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Problemstellung</a:t>
              </a:r>
              <a:endParaRPr lang="de-DE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1785918" y="28882"/>
              <a:ext cx="9685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Consideo-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Modell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2957832" y="10609"/>
              <a:ext cx="9012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Ist-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Situation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4000496" y="-24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Szenarien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1&amp;2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5181389" y="-24"/>
              <a:ext cx="1378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Entscheidungs-</a:t>
              </a: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empfehlung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5" name="Textfeld 14"/>
            <p:cNvSpPr txBox="1"/>
            <p:nvPr/>
          </p:nvSpPr>
          <p:spPr>
            <a:xfrm>
              <a:off x="6798865" y="18249"/>
              <a:ext cx="833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Lessons</a:t>
              </a:r>
              <a:endParaRPr lang="de-DE" sz="1400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Learned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16" name="Gerade Verbindung 15"/>
            <p:cNvCxnSpPr/>
            <p:nvPr/>
          </p:nvCxnSpPr>
          <p:spPr>
            <a:xfrm>
              <a:off x="0" y="246040"/>
              <a:ext cx="81439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Ellipse 16"/>
            <p:cNvSpPr/>
            <p:nvPr/>
          </p:nvSpPr>
          <p:spPr>
            <a:xfrm>
              <a:off x="1571604" y="17334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Ellipse 17"/>
            <p:cNvSpPr/>
            <p:nvPr/>
          </p:nvSpPr>
          <p:spPr>
            <a:xfrm>
              <a:off x="2786050" y="170148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385762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/>
            <p:cNvSpPr/>
            <p:nvPr/>
          </p:nvSpPr>
          <p:spPr>
            <a:xfrm>
              <a:off x="4983782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Ellipse 20"/>
            <p:cNvSpPr/>
            <p:nvPr/>
          </p:nvSpPr>
          <p:spPr>
            <a:xfrm>
              <a:off x="654177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2" name="Ellipse 21"/>
            <p:cNvSpPr/>
            <p:nvPr/>
          </p:nvSpPr>
          <p:spPr>
            <a:xfrm>
              <a:off x="7759414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Problemstellung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de-DE" dirty="0" smtClean="0"/>
          </a:p>
          <a:p>
            <a:pPr>
              <a:buNone/>
            </a:pPr>
            <a:r>
              <a:rPr lang="de-DE" dirty="0" smtClean="0"/>
              <a:t>Problemstellung für </a:t>
            </a:r>
            <a:r>
              <a:rPr lang="de-DE" dirty="0" err="1" smtClean="0"/>
              <a:t>Kather</a:t>
            </a:r>
            <a:r>
              <a:rPr lang="de-DE" dirty="0" smtClean="0"/>
              <a:t> </a:t>
            </a:r>
            <a:r>
              <a:rPr lang="de-DE" dirty="0" err="1" smtClean="0"/>
              <a:t>Printing</a:t>
            </a:r>
            <a:endParaRPr lang="de-DE" dirty="0" smtClean="0"/>
          </a:p>
          <a:p>
            <a:pPr>
              <a:buNone/>
            </a:pPr>
            <a:endParaRPr lang="de-DE" dirty="0" smtClean="0"/>
          </a:p>
          <a:p>
            <a:r>
              <a:rPr lang="de-DE" dirty="0" smtClean="0"/>
              <a:t>Neukunde mit 10.000 St. Nachfrage</a:t>
            </a:r>
          </a:p>
          <a:p>
            <a:r>
              <a:rPr lang="de-DE" dirty="0" smtClean="0"/>
              <a:t>Einführung Nachtschicht oder Anschaffung neue Maschine</a:t>
            </a:r>
          </a:p>
          <a:p>
            <a:r>
              <a:rPr lang="de-DE" dirty="0" smtClean="0"/>
              <a:t>Szenario 1: Kurzzeitige Betrachtung </a:t>
            </a:r>
          </a:p>
          <a:p>
            <a:r>
              <a:rPr lang="de-DE" dirty="0" smtClean="0"/>
              <a:t>Szenario 2: Langzeitige Betrachtung </a:t>
            </a:r>
          </a:p>
          <a:p>
            <a:pPr lvl="1">
              <a:buNone/>
            </a:pPr>
            <a:r>
              <a:rPr lang="de-DE" dirty="0" smtClean="0"/>
              <a:t>- mit konstanter Nachfrage</a:t>
            </a:r>
          </a:p>
          <a:p>
            <a:pPr lvl="1">
              <a:buNone/>
            </a:pPr>
            <a:r>
              <a:rPr lang="de-DE" dirty="0" smtClean="0"/>
              <a:t>- mit sinkender Nachfrage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6</a:t>
            </a:fld>
            <a:endParaRPr lang="de-DE" dirty="0"/>
          </a:p>
        </p:txBody>
      </p:sp>
      <p:grpSp>
        <p:nvGrpSpPr>
          <p:cNvPr id="8" name="Gruppieren 7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sp>
          <p:nvSpPr>
            <p:cNvPr id="9" name="Textfeld 8"/>
            <p:cNvSpPr txBox="1"/>
            <p:nvPr/>
          </p:nvSpPr>
          <p:spPr>
            <a:xfrm>
              <a:off x="71406" y="5924"/>
              <a:ext cx="1473096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tx2">
                      <a:lumMod val="50000"/>
                    </a:schemeClr>
                  </a:solidFill>
                </a:rPr>
                <a:t>Einleitung</a:t>
              </a:r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 &amp;</a:t>
              </a:r>
            </a:p>
            <a:p>
              <a:pPr algn="ctr"/>
              <a:r>
                <a:rPr lang="de-DE" sz="1400" baseline="0" dirty="0" smtClean="0">
                  <a:solidFill>
                    <a:schemeClr val="tx2">
                      <a:lumMod val="50000"/>
                    </a:schemeClr>
                  </a:solidFill>
                </a:rPr>
                <a:t>Problemstellung</a:t>
              </a:r>
              <a:endParaRPr lang="de-DE" sz="14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1785918" y="28882"/>
              <a:ext cx="96853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Consideo-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Modell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1" name="Textfeld 10"/>
            <p:cNvSpPr txBox="1"/>
            <p:nvPr/>
          </p:nvSpPr>
          <p:spPr>
            <a:xfrm>
              <a:off x="2957832" y="10609"/>
              <a:ext cx="90120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Ist-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Situation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2" name="Textfeld 11"/>
            <p:cNvSpPr txBox="1"/>
            <p:nvPr/>
          </p:nvSpPr>
          <p:spPr>
            <a:xfrm>
              <a:off x="4000496" y="-24"/>
              <a:ext cx="963725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Szenarien</a:t>
              </a:r>
            </a:p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1&amp;2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3" name="Textfeld 12"/>
            <p:cNvSpPr txBox="1"/>
            <p:nvPr/>
          </p:nvSpPr>
          <p:spPr>
            <a:xfrm>
              <a:off x="5181389" y="-24"/>
              <a:ext cx="137890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smtClean="0">
                  <a:solidFill>
                    <a:schemeClr val="bg1">
                      <a:lumMod val="65000"/>
                    </a:schemeClr>
                  </a:solidFill>
                </a:rPr>
                <a:t>Entscheidungs-</a:t>
              </a: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empfehlung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sp>
          <p:nvSpPr>
            <p:cNvPr id="14" name="Textfeld 13"/>
            <p:cNvSpPr txBox="1"/>
            <p:nvPr/>
          </p:nvSpPr>
          <p:spPr>
            <a:xfrm>
              <a:off x="6798865" y="18249"/>
              <a:ext cx="83388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Lessons</a:t>
              </a:r>
              <a:endParaRPr lang="de-DE" sz="1400" dirty="0" smtClean="0">
                <a:solidFill>
                  <a:schemeClr val="bg1">
                    <a:lumMod val="65000"/>
                  </a:schemeClr>
                </a:solidFill>
              </a:endParaRPr>
            </a:p>
            <a:p>
              <a:pPr algn="ctr"/>
              <a:r>
                <a:rPr lang="de-DE" sz="1400" dirty="0" err="1" smtClean="0">
                  <a:solidFill>
                    <a:schemeClr val="bg1">
                      <a:lumMod val="65000"/>
                    </a:schemeClr>
                  </a:solidFill>
                </a:rPr>
                <a:t>Learned</a:t>
              </a:r>
              <a:endParaRPr lang="de-DE" sz="1400" dirty="0">
                <a:solidFill>
                  <a:schemeClr val="bg1">
                    <a:lumMod val="65000"/>
                  </a:schemeClr>
                </a:solidFill>
              </a:endParaRPr>
            </a:p>
          </p:txBody>
        </p:sp>
        <p:cxnSp>
          <p:nvCxnSpPr>
            <p:cNvPr id="15" name="Gerade Verbindung 14"/>
            <p:cNvCxnSpPr/>
            <p:nvPr/>
          </p:nvCxnSpPr>
          <p:spPr>
            <a:xfrm>
              <a:off x="0" y="246040"/>
              <a:ext cx="8143900" cy="1588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Ellipse 15"/>
            <p:cNvSpPr/>
            <p:nvPr/>
          </p:nvSpPr>
          <p:spPr>
            <a:xfrm>
              <a:off x="1571604" y="17334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7" name="Ellipse 16"/>
            <p:cNvSpPr/>
            <p:nvPr/>
          </p:nvSpPr>
          <p:spPr>
            <a:xfrm>
              <a:off x="2786050" y="170148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8" name="Ellipse 17"/>
            <p:cNvSpPr/>
            <p:nvPr/>
          </p:nvSpPr>
          <p:spPr>
            <a:xfrm>
              <a:off x="385762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19" name="Ellipse 18"/>
            <p:cNvSpPr/>
            <p:nvPr/>
          </p:nvSpPr>
          <p:spPr>
            <a:xfrm>
              <a:off x="4983782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0" name="Ellipse 19"/>
            <p:cNvSpPr/>
            <p:nvPr/>
          </p:nvSpPr>
          <p:spPr>
            <a:xfrm>
              <a:off x="6541770" y="186994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  <p:sp>
          <p:nvSpPr>
            <p:cNvPr id="21" name="Ellipse 20"/>
            <p:cNvSpPr/>
            <p:nvPr/>
          </p:nvSpPr>
          <p:spPr>
            <a:xfrm>
              <a:off x="7759414" y="183796"/>
              <a:ext cx="142876" cy="142876"/>
            </a:xfrm>
            <a:prstGeom prst="ellipse">
              <a:avLst/>
            </a:prstGeom>
            <a:solidFill>
              <a:schemeClr val="bg1">
                <a:lumMod val="85000"/>
                <a:alpha val="80000"/>
              </a:schemeClr>
            </a:solidFill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Consideo-Modell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 dirty="0" smtClean="0"/>
          </a:p>
          <a:p>
            <a:r>
              <a:rPr lang="de-DE" dirty="0" smtClean="0"/>
              <a:t>Aufbau des Modells </a:t>
            </a:r>
          </a:p>
          <a:p>
            <a:r>
              <a:rPr lang="de-DE" dirty="0" smtClean="0"/>
              <a:t>Simulation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7</a:t>
            </a:fld>
            <a:endParaRPr lang="de-DE" dirty="0"/>
          </a:p>
        </p:txBody>
      </p:sp>
      <p:grpSp>
        <p:nvGrpSpPr>
          <p:cNvPr id="23" name="Gruppieren 22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7" name="Gruppieren 6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sp>
            <p:nvSpPr>
              <p:cNvPr id="8" name="Textfeld 7"/>
              <p:cNvSpPr txBox="1"/>
              <p:nvPr/>
            </p:nvSpPr>
            <p:spPr>
              <a:xfrm>
                <a:off x="71406" y="5924"/>
                <a:ext cx="147309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Einleitung</a:t>
                </a:r>
                <a:r>
                  <a:rPr lang="de-DE" sz="1400" baseline="0" dirty="0" smtClean="0">
                    <a:solidFill>
                      <a:schemeClr val="tx2">
                        <a:lumMod val="50000"/>
                      </a:schemeClr>
                    </a:solidFill>
                  </a:rPr>
                  <a:t> &amp;</a:t>
                </a:r>
              </a:p>
              <a:p>
                <a:pPr algn="ctr"/>
                <a:r>
                  <a:rPr lang="de-DE" sz="1400" baseline="0" dirty="0" smtClean="0">
                    <a:solidFill>
                      <a:schemeClr val="tx2">
                        <a:lumMod val="50000"/>
                      </a:schemeClr>
                    </a:solidFill>
                  </a:rPr>
                  <a:t>Problemstellung</a:t>
                </a:r>
                <a:endParaRPr lang="de-DE" sz="14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9" name="Textfeld 8"/>
              <p:cNvSpPr txBox="1"/>
              <p:nvPr/>
            </p:nvSpPr>
            <p:spPr>
              <a:xfrm>
                <a:off x="1785918" y="28882"/>
                <a:ext cx="96853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Consideo-</a:t>
                </a:r>
              </a:p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Modell</a:t>
                </a:r>
                <a:endParaRPr lang="de-DE" sz="14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10" name="Textfeld 9"/>
              <p:cNvSpPr txBox="1"/>
              <p:nvPr/>
            </p:nvSpPr>
            <p:spPr>
              <a:xfrm>
                <a:off x="2957832" y="10609"/>
                <a:ext cx="9012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Ist-</a:t>
                </a:r>
              </a:p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Situation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1" name="Textfeld 10"/>
              <p:cNvSpPr txBox="1"/>
              <p:nvPr/>
            </p:nvSpPr>
            <p:spPr>
              <a:xfrm>
                <a:off x="4000496" y="-24"/>
                <a:ext cx="96372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Szenarien</a:t>
                </a:r>
              </a:p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1&amp;2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2" name="Textfeld 11"/>
              <p:cNvSpPr txBox="1"/>
              <p:nvPr/>
            </p:nvSpPr>
            <p:spPr>
              <a:xfrm>
                <a:off x="5181389" y="-24"/>
                <a:ext cx="1378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Entscheidungs-</a:t>
                </a:r>
              </a:p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empfehlung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13" name="Textfeld 12"/>
              <p:cNvSpPr txBox="1"/>
              <p:nvPr/>
            </p:nvSpPr>
            <p:spPr>
              <a:xfrm>
                <a:off x="6798865" y="18249"/>
                <a:ext cx="83388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Lessons</a:t>
                </a:r>
                <a:endParaRPr lang="de-DE" sz="1400" dirty="0" smtClean="0">
                  <a:solidFill>
                    <a:schemeClr val="bg1">
                      <a:lumMod val="65000"/>
                    </a:schemeClr>
                  </a:solidFill>
                </a:endParaRPr>
              </a:p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Learned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cxnSp>
            <p:nvCxnSpPr>
              <p:cNvPr id="14" name="Gerade Verbindung 13"/>
              <p:cNvCxnSpPr/>
              <p:nvPr/>
            </p:nvCxnSpPr>
            <p:spPr>
              <a:xfrm>
                <a:off x="0" y="246040"/>
                <a:ext cx="81439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5" name="Ellipse 14"/>
              <p:cNvSpPr/>
              <p:nvPr/>
            </p:nvSpPr>
            <p:spPr>
              <a:xfrm>
                <a:off x="1571604" y="173346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6" name="Ellipse 15"/>
              <p:cNvSpPr/>
              <p:nvPr/>
            </p:nvSpPr>
            <p:spPr>
              <a:xfrm>
                <a:off x="2786050" y="170148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7" name="Ellipse 16"/>
              <p:cNvSpPr/>
              <p:nvPr/>
            </p:nvSpPr>
            <p:spPr>
              <a:xfrm>
                <a:off x="3857620" y="186994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8" name="Ellipse 17"/>
              <p:cNvSpPr/>
              <p:nvPr/>
            </p:nvSpPr>
            <p:spPr>
              <a:xfrm>
                <a:off x="4983782" y="183796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19" name="Ellipse 18"/>
              <p:cNvSpPr/>
              <p:nvPr/>
            </p:nvSpPr>
            <p:spPr>
              <a:xfrm>
                <a:off x="6541770" y="186994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20" name="Ellipse 19"/>
              <p:cNvSpPr/>
              <p:nvPr/>
            </p:nvSpPr>
            <p:spPr>
              <a:xfrm>
                <a:off x="7759414" y="183796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1" name="Ellipse 20"/>
            <p:cNvSpPr/>
            <p:nvPr/>
          </p:nvSpPr>
          <p:spPr>
            <a:xfrm>
              <a:off x="2786050" y="19239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  <p:pic>
        <p:nvPicPr>
          <p:cNvPr id="24" name="Bild 1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3071810"/>
            <a:ext cx="4929222" cy="30003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Consideo-Modell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de-DE" dirty="0" err="1" smtClean="0"/>
              <a:t>Reinforcing</a:t>
            </a:r>
            <a:r>
              <a:rPr lang="de-DE" dirty="0" smtClean="0"/>
              <a:t> Loop	 	   </a:t>
            </a:r>
            <a:r>
              <a:rPr lang="de-DE" dirty="0" err="1" smtClean="0"/>
              <a:t>Balancing</a:t>
            </a:r>
            <a:r>
              <a:rPr lang="de-DE" dirty="0" smtClean="0"/>
              <a:t> Loop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52228" name="Picture 4"/>
          <p:cNvPicPr>
            <a:picLocks noChangeAspect="1" noChangeArrowheads="1"/>
          </p:cNvPicPr>
          <p:nvPr/>
        </p:nvPicPr>
        <p:blipFill>
          <a:blip r:embed="rId3" cstate="print"/>
          <a:srcRect l="20703" t="18750" r="42676" b="22500"/>
          <a:stretch>
            <a:fillRect/>
          </a:stretch>
        </p:blipFill>
        <p:spPr bwMode="auto">
          <a:xfrm>
            <a:off x="428596" y="2500306"/>
            <a:ext cx="3343906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229" name="Picture 5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25830" t="21250" r="25097" b="17500"/>
          <a:stretch>
            <a:fillRect/>
          </a:stretch>
        </p:blipFill>
        <p:spPr bwMode="auto">
          <a:xfrm>
            <a:off x="3857620" y="2500306"/>
            <a:ext cx="400490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feld 10"/>
          <p:cNvSpPr txBox="1"/>
          <p:nvPr/>
        </p:nvSpPr>
        <p:spPr>
          <a:xfrm>
            <a:off x="2214546" y="3714752"/>
            <a:ext cx="42862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R</a:t>
            </a:r>
            <a:endParaRPr lang="de-DE" sz="3200" dirty="0">
              <a:solidFill>
                <a:srgbClr val="FF0000"/>
              </a:solidFill>
            </a:endParaRPr>
          </a:p>
        </p:txBody>
      </p:sp>
      <p:sp>
        <p:nvSpPr>
          <p:cNvPr id="12" name="Textfeld 11"/>
          <p:cNvSpPr txBox="1"/>
          <p:nvPr/>
        </p:nvSpPr>
        <p:spPr>
          <a:xfrm>
            <a:off x="5500694" y="3714752"/>
            <a:ext cx="428628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de-DE" sz="3200" dirty="0" smtClean="0">
                <a:solidFill>
                  <a:srgbClr val="FF0000"/>
                </a:solidFill>
              </a:rPr>
              <a:t>B</a:t>
            </a:r>
          </a:p>
        </p:txBody>
      </p:sp>
      <p:grpSp>
        <p:nvGrpSpPr>
          <p:cNvPr id="27" name="Gruppieren 26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28" name="Gruppieren 6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sp>
            <p:nvSpPr>
              <p:cNvPr id="30" name="Textfeld 29"/>
              <p:cNvSpPr txBox="1"/>
              <p:nvPr/>
            </p:nvSpPr>
            <p:spPr>
              <a:xfrm>
                <a:off x="71406" y="5924"/>
                <a:ext cx="147309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Einleitung</a:t>
                </a:r>
                <a:r>
                  <a:rPr lang="de-DE" sz="1400" baseline="0" dirty="0" smtClean="0">
                    <a:solidFill>
                      <a:schemeClr val="tx2">
                        <a:lumMod val="50000"/>
                      </a:schemeClr>
                    </a:solidFill>
                  </a:rPr>
                  <a:t> &amp;</a:t>
                </a:r>
              </a:p>
              <a:p>
                <a:pPr algn="ctr"/>
                <a:r>
                  <a:rPr lang="de-DE" sz="1400" baseline="0" dirty="0" smtClean="0">
                    <a:solidFill>
                      <a:schemeClr val="tx2">
                        <a:lumMod val="50000"/>
                      </a:schemeClr>
                    </a:solidFill>
                  </a:rPr>
                  <a:t>Problemstellung</a:t>
                </a:r>
                <a:endParaRPr lang="de-DE" sz="14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1" name="Textfeld 30"/>
              <p:cNvSpPr txBox="1"/>
              <p:nvPr/>
            </p:nvSpPr>
            <p:spPr>
              <a:xfrm>
                <a:off x="1785918" y="28882"/>
                <a:ext cx="96853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Consideo-</a:t>
                </a:r>
              </a:p>
              <a:p>
                <a:pPr algn="ctr"/>
                <a:r>
                  <a:rPr lang="de-DE" sz="1400" dirty="0" smtClean="0">
                    <a:solidFill>
                      <a:schemeClr val="tx2">
                        <a:lumMod val="50000"/>
                      </a:schemeClr>
                    </a:solidFill>
                  </a:rPr>
                  <a:t>Modell</a:t>
                </a:r>
                <a:endParaRPr lang="de-DE" sz="1400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  <p:sp>
            <p:nvSpPr>
              <p:cNvPr id="32" name="Textfeld 31"/>
              <p:cNvSpPr txBox="1"/>
              <p:nvPr/>
            </p:nvSpPr>
            <p:spPr>
              <a:xfrm>
                <a:off x="2957832" y="10609"/>
                <a:ext cx="901209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Ist-</a:t>
                </a:r>
              </a:p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Situation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3" name="Textfeld 32"/>
              <p:cNvSpPr txBox="1"/>
              <p:nvPr/>
            </p:nvSpPr>
            <p:spPr>
              <a:xfrm>
                <a:off x="4000496" y="-24"/>
                <a:ext cx="963725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Szenarien</a:t>
                </a:r>
              </a:p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1&amp;2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4" name="Textfeld 33"/>
              <p:cNvSpPr txBox="1"/>
              <p:nvPr/>
            </p:nvSpPr>
            <p:spPr>
              <a:xfrm>
                <a:off x="5181389" y="-24"/>
                <a:ext cx="1378904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smtClean="0">
                    <a:solidFill>
                      <a:schemeClr val="bg1">
                        <a:lumMod val="65000"/>
                      </a:schemeClr>
                    </a:solidFill>
                  </a:rPr>
                  <a:t>Entscheidungs-</a:t>
                </a:r>
              </a:p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empfehlung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sp>
            <p:nvSpPr>
              <p:cNvPr id="35" name="Textfeld 34"/>
              <p:cNvSpPr txBox="1"/>
              <p:nvPr/>
            </p:nvSpPr>
            <p:spPr>
              <a:xfrm>
                <a:off x="6798865" y="18249"/>
                <a:ext cx="833882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Lessons</a:t>
                </a:r>
                <a:endParaRPr lang="de-DE" sz="1400" dirty="0" smtClean="0">
                  <a:solidFill>
                    <a:schemeClr val="bg1">
                      <a:lumMod val="65000"/>
                    </a:schemeClr>
                  </a:solidFill>
                </a:endParaRPr>
              </a:p>
              <a:p>
                <a:pPr algn="ctr"/>
                <a:r>
                  <a:rPr lang="de-DE" sz="1400" dirty="0" err="1" smtClean="0">
                    <a:solidFill>
                      <a:schemeClr val="bg1">
                        <a:lumMod val="65000"/>
                      </a:schemeClr>
                    </a:solidFill>
                  </a:rPr>
                  <a:t>Learned</a:t>
                </a:r>
                <a:endParaRPr lang="de-DE" sz="1400" dirty="0">
                  <a:solidFill>
                    <a:schemeClr val="bg1">
                      <a:lumMod val="65000"/>
                    </a:schemeClr>
                  </a:solidFill>
                </a:endParaRPr>
              </a:p>
            </p:txBody>
          </p:sp>
          <p:cxnSp>
            <p:nvCxnSpPr>
              <p:cNvPr id="36" name="Gerade Verbindung 35"/>
              <p:cNvCxnSpPr/>
              <p:nvPr/>
            </p:nvCxnSpPr>
            <p:spPr>
              <a:xfrm>
                <a:off x="0" y="246040"/>
                <a:ext cx="8143900" cy="1588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Ellipse 36"/>
              <p:cNvSpPr/>
              <p:nvPr/>
            </p:nvSpPr>
            <p:spPr>
              <a:xfrm>
                <a:off x="1571604" y="173346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8" name="Ellipse 37"/>
              <p:cNvSpPr/>
              <p:nvPr/>
            </p:nvSpPr>
            <p:spPr>
              <a:xfrm>
                <a:off x="2786050" y="170148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39" name="Ellipse 38"/>
              <p:cNvSpPr/>
              <p:nvPr/>
            </p:nvSpPr>
            <p:spPr>
              <a:xfrm>
                <a:off x="3857620" y="186994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0" name="Ellipse 39"/>
              <p:cNvSpPr/>
              <p:nvPr/>
            </p:nvSpPr>
            <p:spPr>
              <a:xfrm>
                <a:off x="4983782" y="183796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1" name="Ellipse 40"/>
              <p:cNvSpPr/>
              <p:nvPr/>
            </p:nvSpPr>
            <p:spPr>
              <a:xfrm>
                <a:off x="6541770" y="186994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  <p:sp>
            <p:nvSpPr>
              <p:cNvPr id="42" name="Ellipse 41"/>
              <p:cNvSpPr/>
              <p:nvPr/>
            </p:nvSpPr>
            <p:spPr>
              <a:xfrm>
                <a:off x="7759414" y="183796"/>
                <a:ext cx="142876" cy="142876"/>
              </a:xfrm>
              <a:prstGeom prst="ellipse">
                <a:avLst/>
              </a:prstGeom>
              <a:solidFill>
                <a:schemeClr val="bg1">
                  <a:lumMod val="85000"/>
                  <a:alpha val="80000"/>
                </a:schemeClr>
              </a:solidFill>
              <a:ln w="28575">
                <a:solidFill>
                  <a:schemeClr val="bg1">
                    <a:lumMod val="7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9" name="Ellipse 28"/>
            <p:cNvSpPr/>
            <p:nvPr/>
          </p:nvSpPr>
          <p:spPr>
            <a:xfrm>
              <a:off x="2786050" y="192396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Ist-Situation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smtClean="0"/>
              <a:t>29.11.2011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 smtClean="0"/>
              <a:t>Supply Chain Management </a:t>
            </a:r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8FAC8-6C15-4EEF-A3AF-74C8087500B3}" type="slidenum">
              <a:rPr lang="de-DE" smtClean="0"/>
              <a:pPr/>
              <a:t>9</a:t>
            </a:fld>
            <a:endParaRPr lang="de-DE" dirty="0"/>
          </a:p>
        </p:txBody>
      </p:sp>
      <p:graphicFrame>
        <p:nvGraphicFramePr>
          <p:cNvPr id="8" name="Tabelle 7"/>
          <p:cNvGraphicFramePr>
            <a:graphicFrameLocks noGrp="1"/>
          </p:cNvGraphicFramePr>
          <p:nvPr/>
        </p:nvGraphicFramePr>
        <p:xfrm>
          <a:off x="307530" y="1650453"/>
          <a:ext cx="4786346" cy="4754880"/>
        </p:xfrm>
        <a:graphic>
          <a:graphicData uri="http://schemas.openxmlformats.org/drawingml/2006/table">
            <a:tbl>
              <a:tblPr firstRow="1" bandRow="1">
                <a:tableStyleId>{0E3FDE45-AF77-4B5C-9715-49D594BDF05E}</a:tableStyleId>
              </a:tblPr>
              <a:tblGrid>
                <a:gridCol w="3071834"/>
                <a:gridCol w="1714512"/>
              </a:tblGrid>
              <a:tr h="338644">
                <a:tc>
                  <a:txBody>
                    <a:bodyPr/>
                    <a:lstStyle/>
                    <a:p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Ist-</a:t>
                      </a:r>
                      <a:r>
                        <a:rPr lang="de-DE" baseline="0" dirty="0" smtClean="0"/>
                        <a:t>Situation</a:t>
                      </a:r>
                      <a:endParaRPr lang="de-DE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Nachfrage in Stück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18.000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Schichtenzahl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baseline="0" dirty="0" smtClean="0"/>
                        <a:t>Produktive Mitarbeiter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18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Personalkosten</a:t>
                      </a:r>
                      <a:r>
                        <a:rPr lang="de-DE" baseline="0" dirty="0" smtClean="0"/>
                        <a:t>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3.274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Maschinenkosten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3.522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Maschinenauslastung (%)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94,5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Deckungsbeitrag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0,25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Preis (€/St.)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0,43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Cash Flow (€/Tag)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146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Eigenkapital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276.901</a:t>
                      </a:r>
                      <a:endParaRPr lang="de-DE" dirty="0"/>
                    </a:p>
                  </a:txBody>
                  <a:tcPr/>
                </a:tc>
              </a:tr>
              <a:tr h="338644">
                <a:tc>
                  <a:txBody>
                    <a:bodyPr/>
                    <a:lstStyle/>
                    <a:p>
                      <a:r>
                        <a:rPr lang="de-DE" dirty="0" smtClean="0"/>
                        <a:t>Fremdkapital (€)</a:t>
                      </a:r>
                      <a:endParaRPr lang="de-DE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de-DE" dirty="0" smtClean="0"/>
                        <a:t>106.281</a:t>
                      </a:r>
                      <a:endParaRPr lang="de-DE" dirty="0"/>
                    </a:p>
                  </a:txBody>
                  <a:tcPr/>
                </a:tc>
              </a:tr>
            </a:tbl>
          </a:graphicData>
        </a:graphic>
      </p:graphicFrame>
      <p:grpSp>
        <p:nvGrpSpPr>
          <p:cNvPr id="26" name="Gruppieren 25"/>
          <p:cNvGrpSpPr/>
          <p:nvPr/>
        </p:nvGrpSpPr>
        <p:grpSpPr>
          <a:xfrm>
            <a:off x="0" y="-24"/>
            <a:ext cx="8143900" cy="552126"/>
            <a:chOff x="0" y="-24"/>
            <a:chExt cx="8143900" cy="552126"/>
          </a:xfrm>
        </p:grpSpPr>
        <p:grpSp>
          <p:nvGrpSpPr>
            <p:cNvPr id="9" name="Gruppieren 8"/>
            <p:cNvGrpSpPr/>
            <p:nvPr/>
          </p:nvGrpSpPr>
          <p:grpSpPr>
            <a:xfrm>
              <a:off x="0" y="-24"/>
              <a:ext cx="8143900" cy="552126"/>
              <a:chOff x="0" y="-24"/>
              <a:chExt cx="8143900" cy="552126"/>
            </a:xfrm>
          </p:grpSpPr>
          <p:grpSp>
            <p:nvGrpSpPr>
              <p:cNvPr id="10" name="Gruppieren 6"/>
              <p:cNvGrpSpPr/>
              <p:nvPr/>
            </p:nvGrpSpPr>
            <p:grpSpPr>
              <a:xfrm>
                <a:off x="0" y="-24"/>
                <a:ext cx="8143900" cy="552126"/>
                <a:chOff x="0" y="-24"/>
                <a:chExt cx="8143900" cy="552126"/>
              </a:xfrm>
            </p:grpSpPr>
            <p:sp>
              <p:nvSpPr>
                <p:cNvPr id="12" name="Textfeld 11"/>
                <p:cNvSpPr txBox="1"/>
                <p:nvPr/>
              </p:nvSpPr>
              <p:spPr>
                <a:xfrm>
                  <a:off x="71406" y="5924"/>
                  <a:ext cx="1473096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Einleitung</a:t>
                  </a:r>
                  <a:r>
                    <a:rPr lang="de-DE" sz="1400" baseline="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 &amp;</a:t>
                  </a:r>
                </a:p>
                <a:p>
                  <a:pPr algn="ctr"/>
                  <a:r>
                    <a:rPr lang="de-DE" sz="1400" baseline="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Problemstellung</a:t>
                  </a:r>
                  <a:endParaRPr lang="de-DE" sz="14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3" name="Textfeld 12"/>
                <p:cNvSpPr txBox="1"/>
                <p:nvPr/>
              </p:nvSpPr>
              <p:spPr>
                <a:xfrm>
                  <a:off x="1785918" y="28882"/>
                  <a:ext cx="96853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Consideo-</a:t>
                  </a:r>
                </a:p>
                <a:p>
                  <a:pPr algn="ctr"/>
                  <a:r>
                    <a:rPr lang="de-DE" sz="14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Modell</a:t>
                  </a:r>
                  <a:endParaRPr lang="de-DE" sz="14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4" name="Textfeld 13"/>
                <p:cNvSpPr txBox="1"/>
                <p:nvPr/>
              </p:nvSpPr>
              <p:spPr>
                <a:xfrm>
                  <a:off x="2957832" y="10609"/>
                  <a:ext cx="901209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Ist-</a:t>
                  </a:r>
                </a:p>
                <a:p>
                  <a:pPr algn="ctr"/>
                  <a:r>
                    <a:rPr lang="de-DE" sz="1400" dirty="0" smtClean="0">
                      <a:solidFill>
                        <a:schemeClr val="tx2">
                          <a:lumMod val="50000"/>
                        </a:schemeClr>
                      </a:solidFill>
                    </a:rPr>
                    <a:t>Situation</a:t>
                  </a:r>
                  <a:endParaRPr lang="de-DE" sz="14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  <p:sp>
              <p:nvSpPr>
                <p:cNvPr id="15" name="Textfeld 14"/>
                <p:cNvSpPr txBox="1"/>
                <p:nvPr/>
              </p:nvSpPr>
              <p:spPr>
                <a:xfrm>
                  <a:off x="4000496" y="-24"/>
                  <a:ext cx="963725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Szenarien</a:t>
                  </a:r>
                </a:p>
                <a:p>
                  <a:pPr algn="ctr"/>
                  <a:r>
                    <a: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1&amp;2</a:t>
                  </a:r>
                  <a:endParaRPr lang="de-DE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16" name="Textfeld 15"/>
                <p:cNvSpPr txBox="1"/>
                <p:nvPr/>
              </p:nvSpPr>
              <p:spPr>
                <a:xfrm>
                  <a:off x="5181389" y="-24"/>
                  <a:ext cx="1378904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Entscheidungs-</a:t>
                  </a:r>
                </a:p>
                <a:p>
                  <a:pPr algn="ctr"/>
                  <a:r>
                    <a:rPr lang="de-DE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empfehlung</a:t>
                  </a:r>
                  <a:endParaRPr lang="de-DE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sp>
              <p:nvSpPr>
                <p:cNvPr id="17" name="Textfeld 16"/>
                <p:cNvSpPr txBox="1"/>
                <p:nvPr/>
              </p:nvSpPr>
              <p:spPr>
                <a:xfrm>
                  <a:off x="6798865" y="18249"/>
                  <a:ext cx="833882" cy="52322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 algn="ctr"/>
                  <a:r>
                    <a:rPr lang="de-DE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Lessons</a:t>
                  </a:r>
                  <a:endParaRPr lang="de-DE" sz="1400" dirty="0" smtClean="0">
                    <a:solidFill>
                      <a:schemeClr val="bg1">
                        <a:lumMod val="65000"/>
                      </a:schemeClr>
                    </a:solidFill>
                  </a:endParaRPr>
                </a:p>
                <a:p>
                  <a:pPr algn="ctr"/>
                  <a:r>
                    <a:rPr lang="de-DE" sz="1400" dirty="0" err="1" smtClean="0">
                      <a:solidFill>
                        <a:schemeClr val="bg1">
                          <a:lumMod val="65000"/>
                        </a:schemeClr>
                      </a:solidFill>
                    </a:rPr>
                    <a:t>Learned</a:t>
                  </a:r>
                  <a:endParaRPr lang="de-DE" sz="1400" dirty="0">
                    <a:solidFill>
                      <a:schemeClr val="bg1">
                        <a:lumMod val="65000"/>
                      </a:schemeClr>
                    </a:solidFill>
                  </a:endParaRPr>
                </a:p>
              </p:txBody>
            </p:sp>
            <p:cxnSp>
              <p:nvCxnSpPr>
                <p:cNvPr id="18" name="Gerade Verbindung 17"/>
                <p:cNvCxnSpPr/>
                <p:nvPr/>
              </p:nvCxnSpPr>
              <p:spPr>
                <a:xfrm>
                  <a:off x="0" y="246040"/>
                  <a:ext cx="8143900" cy="1588"/>
                </a:xfrm>
                <a:prstGeom prst="line">
                  <a:avLst/>
                </a:prstGeom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" name="Ellipse 18"/>
                <p:cNvSpPr/>
                <p:nvPr/>
              </p:nvSpPr>
              <p:spPr>
                <a:xfrm>
                  <a:off x="1571604" y="173346"/>
                  <a:ext cx="142876" cy="142876"/>
                </a:xfrm>
                <a:prstGeom prst="ellipse">
                  <a:avLst/>
                </a:prstGeom>
                <a:solidFill>
                  <a:schemeClr val="accent1">
                    <a:lumMod val="60000"/>
                    <a:lumOff val="40000"/>
                    <a:alpha val="80000"/>
                  </a:schemeClr>
                </a:solidFill>
                <a:ln w="28575"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0" name="Ellipse 19"/>
                <p:cNvSpPr/>
                <p:nvPr/>
              </p:nvSpPr>
              <p:spPr>
                <a:xfrm>
                  <a:off x="2786050" y="170148"/>
                  <a:ext cx="142876" cy="14287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80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1" name="Ellipse 20"/>
                <p:cNvSpPr/>
                <p:nvPr/>
              </p:nvSpPr>
              <p:spPr>
                <a:xfrm>
                  <a:off x="3857620" y="186994"/>
                  <a:ext cx="142876" cy="14287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80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2" name="Ellipse 21"/>
                <p:cNvSpPr/>
                <p:nvPr/>
              </p:nvSpPr>
              <p:spPr>
                <a:xfrm>
                  <a:off x="4983782" y="183796"/>
                  <a:ext cx="142876" cy="14287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80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3" name="Ellipse 22"/>
                <p:cNvSpPr/>
                <p:nvPr/>
              </p:nvSpPr>
              <p:spPr>
                <a:xfrm>
                  <a:off x="6541770" y="186994"/>
                  <a:ext cx="142876" cy="14287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80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  <p:sp>
              <p:nvSpPr>
                <p:cNvPr id="24" name="Ellipse 23"/>
                <p:cNvSpPr/>
                <p:nvPr/>
              </p:nvSpPr>
              <p:spPr>
                <a:xfrm>
                  <a:off x="7759414" y="183796"/>
                  <a:ext cx="142876" cy="142876"/>
                </a:xfrm>
                <a:prstGeom prst="ellipse">
                  <a:avLst/>
                </a:prstGeom>
                <a:solidFill>
                  <a:schemeClr val="bg1">
                    <a:lumMod val="85000"/>
                    <a:alpha val="80000"/>
                  </a:schemeClr>
                </a:solidFill>
                <a:ln w="28575">
                  <a:solidFill>
                    <a:schemeClr val="bg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de-DE"/>
                </a:p>
              </p:txBody>
            </p:sp>
          </p:grpSp>
          <p:sp>
            <p:nvSpPr>
              <p:cNvPr id="11" name="Ellipse 10"/>
              <p:cNvSpPr/>
              <p:nvPr/>
            </p:nvSpPr>
            <p:spPr>
              <a:xfrm>
                <a:off x="2786050" y="192396"/>
                <a:ext cx="142876" cy="142876"/>
              </a:xfrm>
              <a:prstGeom prst="ellipse">
                <a:avLst/>
              </a:prstGeom>
              <a:solidFill>
                <a:schemeClr val="accent1">
                  <a:lumMod val="60000"/>
                  <a:lumOff val="40000"/>
                  <a:alpha val="80000"/>
                </a:schemeClr>
              </a:solidFill>
              <a:ln w="28575"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de-DE"/>
              </a:p>
            </p:txBody>
          </p:sp>
        </p:grpSp>
        <p:sp>
          <p:nvSpPr>
            <p:cNvPr id="25" name="Ellipse 24"/>
            <p:cNvSpPr/>
            <p:nvPr/>
          </p:nvSpPr>
          <p:spPr>
            <a:xfrm>
              <a:off x="3857620" y="195240"/>
              <a:ext cx="142876" cy="142876"/>
            </a:xfrm>
            <a:prstGeom prst="ellipse">
              <a:avLst/>
            </a:prstGeom>
            <a:solidFill>
              <a:schemeClr val="accent1">
                <a:lumMod val="60000"/>
                <a:lumOff val="40000"/>
                <a:alpha val="80000"/>
              </a:schemeClr>
            </a:solidFill>
            <a:ln w="28575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de-DE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Lysithea">
  <a:themeElements>
    <a:clrScheme name="Lysithea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Lysithea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ysithea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0</TotalTime>
  <Words>2354</Words>
  <Application>Microsoft Office PowerPoint</Application>
  <PresentationFormat>Bildschirmpräsentation (4:3)</PresentationFormat>
  <Paragraphs>681</Paragraphs>
  <Slides>21</Slides>
  <Notes>21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21</vt:i4>
      </vt:variant>
    </vt:vector>
  </HeadingPairs>
  <TitlesOfParts>
    <vt:vector size="22" baseType="lpstr">
      <vt:lpstr>Lysithea</vt:lpstr>
      <vt:lpstr>Investitions-entscheidung</vt:lpstr>
      <vt:lpstr>Agenda</vt:lpstr>
      <vt:lpstr>Einleitung </vt:lpstr>
      <vt:lpstr>Einleitung </vt:lpstr>
      <vt:lpstr>Problemstellung</vt:lpstr>
      <vt:lpstr>Problemstellung</vt:lpstr>
      <vt:lpstr>Consideo-Modell</vt:lpstr>
      <vt:lpstr>Consideo-Modell</vt:lpstr>
      <vt:lpstr>Ist-Situation</vt:lpstr>
      <vt:lpstr>  Szenario 1</vt:lpstr>
      <vt:lpstr>Szenario 1</vt:lpstr>
      <vt:lpstr>Szenario 1</vt:lpstr>
      <vt:lpstr>Szenario 2</vt:lpstr>
      <vt:lpstr>Szenario 2</vt:lpstr>
      <vt:lpstr>Szenario 2</vt:lpstr>
      <vt:lpstr>Szenario 2</vt:lpstr>
      <vt:lpstr>Szenario 2</vt:lpstr>
      <vt:lpstr>Entscheidungsempfehlung</vt:lpstr>
      <vt:lpstr>Lessons Learned</vt:lpstr>
      <vt:lpstr>Folie 20</vt:lpstr>
      <vt:lpstr>Quellen</vt:lpstr>
    </vt:vector>
  </TitlesOfParts>
  <Company>Acer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Investitions-entscheidung</dc:title>
  <dc:creator>Valued Acer Customer</dc:creator>
  <cp:lastModifiedBy>Theresa Lang</cp:lastModifiedBy>
  <cp:revision>83</cp:revision>
  <dcterms:created xsi:type="dcterms:W3CDTF">2011-11-26T10:37:36Z</dcterms:created>
  <dcterms:modified xsi:type="dcterms:W3CDTF">2011-11-28T21:25:33Z</dcterms:modified>
</cp:coreProperties>
</file>